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x="18288000" cy="10287000"/>
  <p:notesSz cx="6858000" cy="9144000"/>
  <p:embeddedFontLst>
    <p:embeddedFont>
      <p:font typeface="Canva Sans Bold" charset="1" panose="020B0803030501040103"/>
      <p:regular r:id="rId40"/>
    </p:embeddedFont>
    <p:embeddedFont>
      <p:font typeface="Canva Sans" charset="1" panose="020B0503030501040103"/>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8.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7.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8.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9.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3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31.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32.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33.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34.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 Id="rId4" Target="../media/VAGRox8Ar0I.mp4" Type="http://schemas.openxmlformats.org/officeDocument/2006/relationships/video"/><Relationship Id="rId5" Target="../media/VAGRox8Ar0I.mp4" Type="http://schemas.microsoft.com/office/2007/relationships/media"/></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3635669">
            <a:off x="-4803399" y="-14426163"/>
            <a:ext cx="18948807" cy="22467319"/>
          </a:xfrm>
          <a:custGeom>
            <a:avLst/>
            <a:gdLst/>
            <a:ahLst/>
            <a:cxnLst/>
            <a:rect r="r" b="b" t="t" l="l"/>
            <a:pathLst>
              <a:path h="22467319" w="18948807">
                <a:moveTo>
                  <a:pt x="0" y="0"/>
                </a:moveTo>
                <a:lnTo>
                  <a:pt x="18948807" y="0"/>
                </a:lnTo>
                <a:lnTo>
                  <a:pt x="18948807" y="22467319"/>
                </a:lnTo>
                <a:lnTo>
                  <a:pt x="0" y="22467319"/>
                </a:lnTo>
                <a:lnTo>
                  <a:pt x="0" y="0"/>
                </a:lnTo>
                <a:close/>
              </a:path>
            </a:pathLst>
          </a:custGeom>
          <a:blipFill>
            <a:blip r:embed="rId3">
              <a:alphaModFix amt="75000"/>
            </a:blip>
            <a:stretch>
              <a:fillRect l="-41957" t="0" r="-36006" b="0"/>
            </a:stretch>
          </a:blipFill>
        </p:spPr>
      </p:sp>
      <p:sp>
        <p:nvSpPr>
          <p:cNvPr name="Freeform 4" id="4"/>
          <p:cNvSpPr/>
          <p:nvPr/>
        </p:nvSpPr>
        <p:spPr>
          <a:xfrm flipH="false" flipV="false" rot="0">
            <a:off x="402028" y="437252"/>
            <a:ext cx="2781799" cy="3056922"/>
          </a:xfrm>
          <a:custGeom>
            <a:avLst/>
            <a:gdLst/>
            <a:ahLst/>
            <a:cxnLst/>
            <a:rect r="r" b="b" t="t" l="l"/>
            <a:pathLst>
              <a:path h="3056922" w="2781799">
                <a:moveTo>
                  <a:pt x="0" y="0"/>
                </a:moveTo>
                <a:lnTo>
                  <a:pt x="2781799" y="0"/>
                </a:lnTo>
                <a:lnTo>
                  <a:pt x="2781799" y="3056922"/>
                </a:lnTo>
                <a:lnTo>
                  <a:pt x="0" y="3056922"/>
                </a:lnTo>
                <a:lnTo>
                  <a:pt x="0" y="0"/>
                </a:lnTo>
                <a:close/>
              </a:path>
            </a:pathLst>
          </a:custGeom>
          <a:blipFill>
            <a:blip r:embed="rId4"/>
            <a:stretch>
              <a:fillRect l="0" t="0" r="0" b="0"/>
            </a:stretch>
          </a:blipFill>
        </p:spPr>
      </p:sp>
      <p:sp>
        <p:nvSpPr>
          <p:cNvPr name="TextBox 5" id="5"/>
          <p:cNvSpPr txBox="true"/>
          <p:nvPr/>
        </p:nvSpPr>
        <p:spPr>
          <a:xfrm rot="0">
            <a:off x="3545979" y="2960173"/>
            <a:ext cx="11196042" cy="1343798"/>
          </a:xfrm>
          <a:prstGeom prst="rect">
            <a:avLst/>
          </a:prstGeom>
        </p:spPr>
        <p:txBody>
          <a:bodyPr anchor="t" rtlCol="false" tIns="0" lIns="0" bIns="0" rIns="0">
            <a:spAutoFit/>
          </a:bodyPr>
          <a:lstStyle/>
          <a:p>
            <a:pPr algn="l">
              <a:lnSpc>
                <a:spcPts val="10982"/>
              </a:lnSpc>
            </a:pPr>
            <a:r>
              <a:rPr lang="en-US" sz="7844" b="true">
                <a:solidFill>
                  <a:srgbClr val="000000"/>
                </a:solidFill>
                <a:latin typeface="Canva Sans Bold"/>
                <a:ea typeface="Canva Sans Bold"/>
                <a:cs typeface="Canva Sans Bold"/>
                <a:sym typeface="Canva Sans Bold"/>
              </a:rPr>
              <a:t>Dynamic Time Warping</a:t>
            </a:r>
          </a:p>
        </p:txBody>
      </p:sp>
      <p:sp>
        <p:nvSpPr>
          <p:cNvPr name="TextBox 6" id="6"/>
          <p:cNvSpPr txBox="true"/>
          <p:nvPr/>
        </p:nvSpPr>
        <p:spPr>
          <a:xfrm rot="0">
            <a:off x="7050524" y="399169"/>
            <a:ext cx="4186952"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CP-302</a:t>
            </a:r>
          </a:p>
        </p:txBody>
      </p:sp>
      <p:sp>
        <p:nvSpPr>
          <p:cNvPr name="TextBox 7" id="7"/>
          <p:cNvSpPr txBox="true"/>
          <p:nvPr/>
        </p:nvSpPr>
        <p:spPr>
          <a:xfrm rot="0">
            <a:off x="11803417" y="8097659"/>
            <a:ext cx="5877207" cy="2189341"/>
          </a:xfrm>
          <a:prstGeom prst="rect">
            <a:avLst/>
          </a:prstGeom>
        </p:spPr>
        <p:txBody>
          <a:bodyPr anchor="t" rtlCol="false" tIns="0" lIns="0" bIns="0" rIns="0">
            <a:spAutoFit/>
          </a:bodyPr>
          <a:lstStyle/>
          <a:p>
            <a:pPr algn="l">
              <a:lnSpc>
                <a:spcPts val="5895"/>
              </a:lnSpc>
            </a:pPr>
            <a:r>
              <a:rPr lang="en-US" sz="4210" b="true">
                <a:solidFill>
                  <a:srgbClr val="000000"/>
                </a:solidFill>
                <a:latin typeface="Canva Sans Bold"/>
                <a:ea typeface="Canva Sans Bold"/>
                <a:cs typeface="Canva Sans Bold"/>
                <a:sym typeface="Canva Sans Bold"/>
              </a:rPr>
              <a:t>Presented by : </a:t>
            </a:r>
          </a:p>
          <a:p>
            <a:pPr algn="r">
              <a:lnSpc>
                <a:spcPts val="5895"/>
              </a:lnSpc>
            </a:pPr>
            <a:r>
              <a:rPr lang="en-US" sz="4210" b="true">
                <a:solidFill>
                  <a:srgbClr val="000000"/>
                </a:solidFill>
                <a:latin typeface="Canva Sans Bold"/>
                <a:ea typeface="Canva Sans Bold"/>
                <a:cs typeface="Canva Sans Bold"/>
                <a:sym typeface="Canva Sans Bold"/>
              </a:rPr>
              <a:t>Aditya Kumar Sahu</a:t>
            </a:r>
          </a:p>
          <a:p>
            <a:pPr algn="r">
              <a:lnSpc>
                <a:spcPts val="5895"/>
              </a:lnSpc>
            </a:pPr>
            <a:r>
              <a:rPr lang="en-US" sz="4210" b="true">
                <a:solidFill>
                  <a:srgbClr val="000000"/>
                </a:solidFill>
                <a:latin typeface="Canva Sans Bold"/>
                <a:ea typeface="Canva Sans Bold"/>
                <a:cs typeface="Canva Sans Bold"/>
                <a:sym typeface="Canva Sans Bold"/>
              </a:rPr>
              <a:t>Akshit Singh</a:t>
            </a:r>
          </a:p>
        </p:txBody>
      </p:sp>
      <p:sp>
        <p:nvSpPr>
          <p:cNvPr name="TextBox 8" id="8"/>
          <p:cNvSpPr txBox="true"/>
          <p:nvPr/>
        </p:nvSpPr>
        <p:spPr>
          <a:xfrm rot="0">
            <a:off x="4082280" y="4778251"/>
            <a:ext cx="10432495"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Project Advisor : Dr. Arun Kumar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5075238" y="349208"/>
            <a:ext cx="8729867" cy="9767683"/>
          </a:xfrm>
          <a:custGeom>
            <a:avLst/>
            <a:gdLst/>
            <a:ahLst/>
            <a:cxnLst/>
            <a:rect r="r" b="b" t="t" l="l"/>
            <a:pathLst>
              <a:path h="9767683" w="8729867">
                <a:moveTo>
                  <a:pt x="0" y="0"/>
                </a:moveTo>
                <a:lnTo>
                  <a:pt x="8729867" y="0"/>
                </a:lnTo>
                <a:lnTo>
                  <a:pt x="8729867" y="9767684"/>
                </a:lnTo>
                <a:lnTo>
                  <a:pt x="0" y="9767684"/>
                </a:lnTo>
                <a:lnTo>
                  <a:pt x="0" y="0"/>
                </a:lnTo>
                <a:close/>
              </a:path>
            </a:pathLst>
          </a:custGeom>
          <a:blipFill>
            <a:blip r:embed="rId3"/>
            <a:stretch>
              <a:fillRect l="0" t="0" r="0" b="0"/>
            </a:stretch>
          </a:blipFill>
        </p:spPr>
      </p:sp>
    </p:spTree>
  </p:cSld>
  <p:clrMapOvr>
    <a:masterClrMapping/>
  </p:clrMapOvr>
  <p:transition spd="slow">
    <p:cover dir="ld"/>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786765" y="470932"/>
            <a:ext cx="12714470" cy="9345136"/>
          </a:xfrm>
          <a:custGeom>
            <a:avLst/>
            <a:gdLst/>
            <a:ahLst/>
            <a:cxnLst/>
            <a:rect r="r" b="b" t="t" l="l"/>
            <a:pathLst>
              <a:path h="9345136" w="12714470">
                <a:moveTo>
                  <a:pt x="0" y="0"/>
                </a:moveTo>
                <a:lnTo>
                  <a:pt x="12714470" y="0"/>
                </a:lnTo>
                <a:lnTo>
                  <a:pt x="12714470" y="9345136"/>
                </a:lnTo>
                <a:lnTo>
                  <a:pt x="0" y="9345136"/>
                </a:lnTo>
                <a:lnTo>
                  <a:pt x="0" y="0"/>
                </a:lnTo>
                <a:close/>
              </a:path>
            </a:pathLst>
          </a:custGeom>
          <a:blipFill>
            <a:blip r:embed="rId3"/>
            <a:stretch>
              <a:fillRect l="0" t="0" r="0" b="0"/>
            </a:stretch>
          </a:blipFill>
        </p:spPr>
      </p:sp>
    </p:spTree>
  </p:cSld>
  <p:clrMapOvr>
    <a:masterClrMapping/>
  </p:clrMapOvr>
  <p:transition spd="slow">
    <p:cover dir="ld"/>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887316" y="0"/>
            <a:ext cx="13991650" cy="10283863"/>
          </a:xfrm>
          <a:custGeom>
            <a:avLst/>
            <a:gdLst/>
            <a:ahLst/>
            <a:cxnLst/>
            <a:rect r="r" b="b" t="t" l="l"/>
            <a:pathLst>
              <a:path h="10283863" w="13991650">
                <a:moveTo>
                  <a:pt x="0" y="0"/>
                </a:moveTo>
                <a:lnTo>
                  <a:pt x="13991650" y="0"/>
                </a:lnTo>
                <a:lnTo>
                  <a:pt x="13991650" y="10283863"/>
                </a:lnTo>
                <a:lnTo>
                  <a:pt x="0" y="10283863"/>
                </a:lnTo>
                <a:lnTo>
                  <a:pt x="0" y="0"/>
                </a:lnTo>
                <a:close/>
              </a:path>
            </a:pathLst>
          </a:custGeom>
          <a:blipFill>
            <a:blip r:embed="rId3"/>
            <a:stretch>
              <a:fillRect l="0" t="0" r="0" b="0"/>
            </a:stretch>
          </a:blipFill>
        </p:spPr>
      </p:sp>
    </p:spTree>
  </p:cSld>
  <p:clrMapOvr>
    <a:masterClrMapping/>
  </p:clrMapOvr>
  <p:transition spd="slow">
    <p:cover dir="ld"/>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11741" y="2164064"/>
            <a:ext cx="8698933" cy="5355476"/>
          </a:xfrm>
          <a:custGeom>
            <a:avLst/>
            <a:gdLst/>
            <a:ahLst/>
            <a:cxnLst/>
            <a:rect r="r" b="b" t="t" l="l"/>
            <a:pathLst>
              <a:path h="5355476" w="8698933">
                <a:moveTo>
                  <a:pt x="0" y="0"/>
                </a:moveTo>
                <a:lnTo>
                  <a:pt x="8698933" y="0"/>
                </a:lnTo>
                <a:lnTo>
                  <a:pt x="8698933" y="5355475"/>
                </a:lnTo>
                <a:lnTo>
                  <a:pt x="0" y="5355475"/>
                </a:lnTo>
                <a:lnTo>
                  <a:pt x="0" y="0"/>
                </a:lnTo>
                <a:close/>
              </a:path>
            </a:pathLst>
          </a:custGeom>
          <a:blipFill>
            <a:blip r:embed="rId3"/>
            <a:stretch>
              <a:fillRect l="0" t="-3391" r="-96976" b="-3391"/>
            </a:stretch>
          </a:blipFill>
        </p:spPr>
      </p:sp>
      <p:sp>
        <p:nvSpPr>
          <p:cNvPr name="Freeform 4" id="4"/>
          <p:cNvSpPr/>
          <p:nvPr/>
        </p:nvSpPr>
        <p:spPr>
          <a:xfrm flipH="false" flipV="false" rot="0">
            <a:off x="9277411" y="2186980"/>
            <a:ext cx="8424617" cy="5332559"/>
          </a:xfrm>
          <a:custGeom>
            <a:avLst/>
            <a:gdLst/>
            <a:ahLst/>
            <a:cxnLst/>
            <a:rect r="r" b="b" t="t" l="l"/>
            <a:pathLst>
              <a:path h="5332559" w="8424617">
                <a:moveTo>
                  <a:pt x="0" y="0"/>
                </a:moveTo>
                <a:lnTo>
                  <a:pt x="8424618" y="0"/>
                </a:lnTo>
                <a:lnTo>
                  <a:pt x="8424618" y="5332559"/>
                </a:lnTo>
                <a:lnTo>
                  <a:pt x="0" y="5332559"/>
                </a:lnTo>
                <a:lnTo>
                  <a:pt x="0" y="0"/>
                </a:lnTo>
                <a:close/>
              </a:path>
            </a:pathLst>
          </a:custGeom>
          <a:blipFill>
            <a:blip r:embed="rId3"/>
            <a:stretch>
              <a:fillRect l="-101716" t="-3391" r="-804" b="-3391"/>
            </a:stretch>
          </a:blipFill>
        </p:spPr>
      </p:sp>
    </p:spTree>
  </p:cSld>
  <p:clrMapOvr>
    <a:masterClrMapping/>
  </p:clrMapOvr>
  <p:transition spd="slow">
    <p:cover dir="ld"/>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313538" y="944279"/>
            <a:ext cx="15404821" cy="8665212"/>
          </a:xfrm>
          <a:custGeom>
            <a:avLst/>
            <a:gdLst/>
            <a:ahLst/>
            <a:cxnLst/>
            <a:rect r="r" b="b" t="t" l="l"/>
            <a:pathLst>
              <a:path h="8665212" w="15404821">
                <a:moveTo>
                  <a:pt x="0" y="0"/>
                </a:moveTo>
                <a:lnTo>
                  <a:pt x="15404822" y="0"/>
                </a:lnTo>
                <a:lnTo>
                  <a:pt x="15404822" y="8665212"/>
                </a:lnTo>
                <a:lnTo>
                  <a:pt x="0" y="8665212"/>
                </a:lnTo>
                <a:lnTo>
                  <a:pt x="0" y="0"/>
                </a:lnTo>
                <a:close/>
              </a:path>
            </a:pathLst>
          </a:custGeom>
          <a:blipFill>
            <a:blip r:embed="rId3"/>
            <a:stretch>
              <a:fillRect l="0" t="0" r="0" b="0"/>
            </a:stretch>
          </a:blipFill>
        </p:spPr>
      </p:sp>
    </p:spTree>
  </p:cSld>
  <p:clrMapOvr>
    <a:masterClrMapping/>
  </p:clrMapOvr>
  <p:transition spd="slow">
    <p:cover dir="ld"/>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644444" y="1028700"/>
            <a:ext cx="14999113" cy="8437001"/>
          </a:xfrm>
          <a:custGeom>
            <a:avLst/>
            <a:gdLst/>
            <a:ahLst/>
            <a:cxnLst/>
            <a:rect r="r" b="b" t="t" l="l"/>
            <a:pathLst>
              <a:path h="8437001" w="14999113">
                <a:moveTo>
                  <a:pt x="0" y="0"/>
                </a:moveTo>
                <a:lnTo>
                  <a:pt x="14999112" y="0"/>
                </a:lnTo>
                <a:lnTo>
                  <a:pt x="14999112" y="8437001"/>
                </a:lnTo>
                <a:lnTo>
                  <a:pt x="0" y="8437001"/>
                </a:lnTo>
                <a:lnTo>
                  <a:pt x="0" y="0"/>
                </a:lnTo>
                <a:close/>
              </a:path>
            </a:pathLst>
          </a:custGeom>
          <a:blipFill>
            <a:blip r:embed="rId3"/>
            <a:stretch>
              <a:fillRect l="0" t="0" r="0" b="0"/>
            </a:stretch>
          </a:blipFill>
        </p:spPr>
      </p:sp>
    </p:spTree>
  </p:cSld>
  <p:clrMapOvr>
    <a:masterClrMapping/>
  </p:clrMapOvr>
  <p:transition spd="slow">
    <p:cover dir="ld"/>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809182" y="777227"/>
            <a:ext cx="14501264" cy="8175088"/>
          </a:xfrm>
          <a:custGeom>
            <a:avLst/>
            <a:gdLst/>
            <a:ahLst/>
            <a:cxnLst/>
            <a:rect r="r" b="b" t="t" l="l"/>
            <a:pathLst>
              <a:path h="8175088" w="14501264">
                <a:moveTo>
                  <a:pt x="0" y="0"/>
                </a:moveTo>
                <a:lnTo>
                  <a:pt x="14501264" y="0"/>
                </a:lnTo>
                <a:lnTo>
                  <a:pt x="14501264" y="8175088"/>
                </a:lnTo>
                <a:lnTo>
                  <a:pt x="0" y="8175088"/>
                </a:lnTo>
                <a:lnTo>
                  <a:pt x="0" y="0"/>
                </a:lnTo>
                <a:close/>
              </a:path>
            </a:pathLst>
          </a:custGeom>
          <a:blipFill>
            <a:blip r:embed="rId3"/>
            <a:stretch>
              <a:fillRect l="0" t="0" r="0" b="0"/>
            </a:stretch>
          </a:blipFill>
        </p:spPr>
      </p:sp>
    </p:spTree>
  </p:cSld>
  <p:clrMapOvr>
    <a:masterClrMapping/>
  </p:clrMapOvr>
  <p:transition spd="slow">
    <p:cover dir="ld"/>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352522" y="816783"/>
            <a:ext cx="15133251" cy="8441517"/>
          </a:xfrm>
          <a:custGeom>
            <a:avLst/>
            <a:gdLst/>
            <a:ahLst/>
            <a:cxnLst/>
            <a:rect r="r" b="b" t="t" l="l"/>
            <a:pathLst>
              <a:path h="8441517" w="15133251">
                <a:moveTo>
                  <a:pt x="0" y="0"/>
                </a:moveTo>
                <a:lnTo>
                  <a:pt x="15133251" y="0"/>
                </a:lnTo>
                <a:lnTo>
                  <a:pt x="15133251" y="8441517"/>
                </a:lnTo>
                <a:lnTo>
                  <a:pt x="0" y="8441517"/>
                </a:lnTo>
                <a:lnTo>
                  <a:pt x="0" y="0"/>
                </a:lnTo>
                <a:close/>
              </a:path>
            </a:pathLst>
          </a:custGeom>
          <a:blipFill>
            <a:blip r:embed="rId3"/>
            <a:stretch>
              <a:fillRect l="0" t="0" r="0" b="0"/>
            </a:stretch>
          </a:blipFill>
        </p:spPr>
      </p:sp>
    </p:spTree>
  </p:cSld>
  <p:clrMapOvr>
    <a:masterClrMapping/>
  </p:clrMapOvr>
  <p:transition spd="slow">
    <p:cover dir="ld"/>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013911" y="920421"/>
            <a:ext cx="15116168" cy="8446159"/>
          </a:xfrm>
          <a:custGeom>
            <a:avLst/>
            <a:gdLst/>
            <a:ahLst/>
            <a:cxnLst/>
            <a:rect r="r" b="b" t="t" l="l"/>
            <a:pathLst>
              <a:path h="8446159" w="15116168">
                <a:moveTo>
                  <a:pt x="0" y="0"/>
                </a:moveTo>
                <a:lnTo>
                  <a:pt x="15116168" y="0"/>
                </a:lnTo>
                <a:lnTo>
                  <a:pt x="15116168" y="8446158"/>
                </a:lnTo>
                <a:lnTo>
                  <a:pt x="0" y="8446158"/>
                </a:lnTo>
                <a:lnTo>
                  <a:pt x="0" y="0"/>
                </a:lnTo>
                <a:close/>
              </a:path>
            </a:pathLst>
          </a:custGeom>
          <a:blipFill>
            <a:blip r:embed="rId3"/>
            <a:stretch>
              <a:fillRect l="0" t="0" r="0" b="0"/>
            </a:stretch>
          </a:blipFill>
        </p:spPr>
      </p:sp>
    </p:spTree>
  </p:cSld>
  <p:clrMapOvr>
    <a:masterClrMapping/>
  </p:clrMapOvr>
  <p:transition spd="slow">
    <p:cover dir="ld"/>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8051584" y="2544264"/>
            <a:ext cx="9728831" cy="7162852"/>
          </a:xfrm>
          <a:custGeom>
            <a:avLst/>
            <a:gdLst/>
            <a:ahLst/>
            <a:cxnLst/>
            <a:rect r="r" b="b" t="t" l="l"/>
            <a:pathLst>
              <a:path h="7162852" w="9728831">
                <a:moveTo>
                  <a:pt x="0" y="0"/>
                </a:moveTo>
                <a:lnTo>
                  <a:pt x="9728830" y="0"/>
                </a:lnTo>
                <a:lnTo>
                  <a:pt x="9728830" y="7162851"/>
                </a:lnTo>
                <a:lnTo>
                  <a:pt x="0" y="7162851"/>
                </a:lnTo>
                <a:lnTo>
                  <a:pt x="0" y="0"/>
                </a:lnTo>
                <a:close/>
              </a:path>
            </a:pathLst>
          </a:custGeom>
          <a:blipFill>
            <a:blip r:embed="rId3"/>
            <a:stretch>
              <a:fillRect l="0" t="0" r="0" b="0"/>
            </a:stretch>
          </a:blipFill>
        </p:spPr>
      </p:sp>
      <p:sp>
        <p:nvSpPr>
          <p:cNvPr name="TextBox 4" id="4"/>
          <p:cNvSpPr txBox="true"/>
          <p:nvPr/>
        </p:nvSpPr>
        <p:spPr>
          <a:xfrm rot="0">
            <a:off x="408370" y="537527"/>
            <a:ext cx="9789319"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DTW on Same length of Stocks</a:t>
            </a:r>
          </a:p>
        </p:txBody>
      </p:sp>
      <p:sp>
        <p:nvSpPr>
          <p:cNvPr name="TextBox 5" id="5"/>
          <p:cNvSpPr txBox="true"/>
          <p:nvPr/>
        </p:nvSpPr>
        <p:spPr>
          <a:xfrm rot="0">
            <a:off x="1348390" y="1711195"/>
            <a:ext cx="16077028" cy="1180201"/>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First we took input of 15 stocks and plotted their stock prices for last 1 year</a:t>
            </a:r>
          </a:p>
          <a:p>
            <a:pPr algn="ctr">
              <a:lnSpc>
                <a:spcPts val="4759"/>
              </a:lnSpc>
            </a:pPr>
          </a:p>
        </p:txBody>
      </p:sp>
      <p:sp>
        <p:nvSpPr>
          <p:cNvPr name="TextBox 6" id="6"/>
          <p:cNvSpPr txBox="true"/>
          <p:nvPr/>
        </p:nvSpPr>
        <p:spPr>
          <a:xfrm rot="0">
            <a:off x="408805" y="2796410"/>
            <a:ext cx="6911248" cy="7509292"/>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Companies involved :</a:t>
            </a:r>
          </a:p>
          <a:p>
            <a:pPr algn="ctr">
              <a:lnSpc>
                <a:spcPts val="4759"/>
              </a:lnSpc>
            </a:pPr>
            <a:r>
              <a:rPr lang="en-US" sz="3399" b="true">
                <a:solidFill>
                  <a:srgbClr val="000000"/>
                </a:solidFill>
                <a:latin typeface="Canva Sans Bold"/>
                <a:ea typeface="Canva Sans Bold"/>
                <a:cs typeface="Canva Sans Bold"/>
                <a:sym typeface="Canva Sans Bold"/>
              </a:rPr>
              <a:t>Apple</a:t>
            </a:r>
          </a:p>
          <a:p>
            <a:pPr algn="ctr">
              <a:lnSpc>
                <a:spcPts val="4759"/>
              </a:lnSpc>
            </a:pPr>
            <a:r>
              <a:rPr lang="en-US" sz="3399" b="true">
                <a:solidFill>
                  <a:srgbClr val="000000"/>
                </a:solidFill>
                <a:latin typeface="Canva Sans Bold"/>
                <a:ea typeface="Canva Sans Bold"/>
                <a:cs typeface="Canva Sans Bold"/>
                <a:sym typeface="Canva Sans Bold"/>
              </a:rPr>
              <a:t>Microsoft</a:t>
            </a:r>
          </a:p>
          <a:p>
            <a:pPr algn="ctr">
              <a:lnSpc>
                <a:spcPts val="4759"/>
              </a:lnSpc>
            </a:pPr>
            <a:r>
              <a:rPr lang="en-US" sz="3399" b="true">
                <a:solidFill>
                  <a:srgbClr val="000000"/>
                </a:solidFill>
                <a:latin typeface="Canva Sans Bold"/>
                <a:ea typeface="Canva Sans Bold"/>
                <a:cs typeface="Canva Sans Bold"/>
                <a:sym typeface="Canva Sans Bold"/>
              </a:rPr>
              <a:t>Amazon</a:t>
            </a:r>
          </a:p>
          <a:p>
            <a:pPr algn="ctr">
              <a:lnSpc>
                <a:spcPts val="4759"/>
              </a:lnSpc>
            </a:pPr>
            <a:r>
              <a:rPr lang="en-US" sz="3399" b="true">
                <a:solidFill>
                  <a:srgbClr val="000000"/>
                </a:solidFill>
                <a:latin typeface="Canva Sans Bold"/>
                <a:ea typeface="Canva Sans Bold"/>
                <a:cs typeface="Canva Sans Bold"/>
                <a:sym typeface="Canva Sans Bold"/>
              </a:rPr>
              <a:t>Meta</a:t>
            </a:r>
          </a:p>
          <a:p>
            <a:pPr algn="ctr">
              <a:lnSpc>
                <a:spcPts val="4759"/>
              </a:lnSpc>
            </a:pPr>
            <a:r>
              <a:rPr lang="en-US" sz="3399" b="true">
                <a:solidFill>
                  <a:srgbClr val="000000"/>
                </a:solidFill>
                <a:latin typeface="Canva Sans Bold"/>
                <a:ea typeface="Canva Sans Bold"/>
                <a:cs typeface="Canva Sans Bold"/>
                <a:sym typeface="Canva Sans Bold"/>
              </a:rPr>
              <a:t>Google</a:t>
            </a:r>
          </a:p>
          <a:p>
            <a:pPr algn="ctr">
              <a:lnSpc>
                <a:spcPts val="4759"/>
              </a:lnSpc>
            </a:pPr>
            <a:r>
              <a:rPr lang="en-US" sz="3399" b="true">
                <a:solidFill>
                  <a:srgbClr val="000000"/>
                </a:solidFill>
                <a:latin typeface="Canva Sans Bold"/>
                <a:ea typeface="Canva Sans Bold"/>
                <a:cs typeface="Canva Sans Bold"/>
                <a:sym typeface="Canva Sans Bold"/>
              </a:rPr>
              <a:t>JPMC</a:t>
            </a:r>
          </a:p>
          <a:p>
            <a:pPr algn="ctr">
              <a:lnSpc>
                <a:spcPts val="4759"/>
              </a:lnSpc>
            </a:pPr>
            <a:r>
              <a:rPr lang="en-US" sz="3399" b="true">
                <a:solidFill>
                  <a:srgbClr val="000000"/>
                </a:solidFill>
                <a:latin typeface="Canva Sans Bold"/>
                <a:ea typeface="Canva Sans Bold"/>
                <a:cs typeface="Canva Sans Bold"/>
                <a:sym typeface="Canva Sans Bold"/>
              </a:rPr>
              <a:t>Tesla</a:t>
            </a:r>
          </a:p>
          <a:p>
            <a:pPr algn="ctr">
              <a:lnSpc>
                <a:spcPts val="4759"/>
              </a:lnSpc>
            </a:pPr>
            <a:r>
              <a:rPr lang="en-US" sz="3399" b="true">
                <a:solidFill>
                  <a:srgbClr val="000000"/>
                </a:solidFill>
                <a:latin typeface="Canva Sans Bold"/>
                <a:ea typeface="Canva Sans Bold"/>
                <a:cs typeface="Canva Sans Bold"/>
                <a:sym typeface="Canva Sans Bold"/>
              </a:rPr>
              <a:t>Nvidia</a:t>
            </a:r>
          </a:p>
          <a:p>
            <a:pPr algn="ctr">
              <a:lnSpc>
                <a:spcPts val="4759"/>
              </a:lnSpc>
            </a:pPr>
            <a:r>
              <a:rPr lang="en-US" sz="3399" b="true">
                <a:solidFill>
                  <a:srgbClr val="000000"/>
                </a:solidFill>
                <a:latin typeface="Canva Sans Bold"/>
                <a:ea typeface="Canva Sans Bold"/>
                <a:cs typeface="Canva Sans Bold"/>
                <a:sym typeface="Canva Sans Bold"/>
              </a:rPr>
              <a:t>Paypal</a:t>
            </a:r>
          </a:p>
          <a:p>
            <a:pPr algn="ctr">
              <a:lnSpc>
                <a:spcPts val="4759"/>
              </a:lnSpc>
            </a:pPr>
            <a:r>
              <a:rPr lang="en-US" sz="3399" b="true">
                <a:solidFill>
                  <a:srgbClr val="000000"/>
                </a:solidFill>
                <a:latin typeface="Canva Sans Bold"/>
                <a:ea typeface="Canva Sans Bold"/>
                <a:cs typeface="Canva Sans Bold"/>
                <a:sym typeface="Canva Sans Bold"/>
              </a:rPr>
              <a:t>etc</a:t>
            </a:r>
          </a:p>
          <a:p>
            <a:pPr algn="ctr">
              <a:lnSpc>
                <a:spcPts val="4759"/>
              </a:lnSpc>
              <a:spcBef>
                <a:spcPct val="0"/>
              </a:spcBef>
            </a:pPr>
          </a:p>
        </p:txBody>
      </p:sp>
    </p:spTree>
  </p:cSld>
  <p:clrMapOvr>
    <a:masterClrMapping/>
  </p:clrMapOvr>
  <p:transition spd="slow">
    <p:cover dir="ld"/>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1139071" y="207328"/>
            <a:ext cx="4971812" cy="1078218"/>
          </a:xfrm>
          <a:prstGeom prst="rect">
            <a:avLst/>
          </a:prstGeom>
        </p:spPr>
        <p:txBody>
          <a:bodyPr anchor="t" rtlCol="false" tIns="0" lIns="0" bIns="0" rIns="0">
            <a:spAutoFit/>
          </a:bodyPr>
          <a:lstStyle/>
          <a:p>
            <a:pPr algn="ctr">
              <a:lnSpc>
                <a:spcPts val="8820"/>
              </a:lnSpc>
            </a:pPr>
            <a:r>
              <a:rPr lang="en-US" sz="6300" b="true">
                <a:solidFill>
                  <a:srgbClr val="000000"/>
                </a:solidFill>
                <a:latin typeface="Canva Sans Bold"/>
                <a:ea typeface="Canva Sans Bold"/>
                <a:cs typeface="Canva Sans Bold"/>
                <a:sym typeface="Canva Sans Bold"/>
              </a:rPr>
              <a:t>Introduction</a:t>
            </a:r>
          </a:p>
        </p:txBody>
      </p:sp>
      <p:sp>
        <p:nvSpPr>
          <p:cNvPr name="TextBox 4" id="4"/>
          <p:cNvSpPr txBox="true"/>
          <p:nvPr/>
        </p:nvSpPr>
        <p:spPr>
          <a:xfrm rot="0">
            <a:off x="8469166" y="1453843"/>
            <a:ext cx="1784615" cy="887062"/>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TITLE</a:t>
            </a:r>
          </a:p>
        </p:txBody>
      </p:sp>
      <p:sp>
        <p:nvSpPr>
          <p:cNvPr name="TextBox 5" id="5"/>
          <p:cNvSpPr txBox="true"/>
          <p:nvPr/>
        </p:nvSpPr>
        <p:spPr>
          <a:xfrm rot="0">
            <a:off x="1139071" y="2004721"/>
            <a:ext cx="17148929" cy="2380086"/>
          </a:xfrm>
          <a:prstGeom prst="rect">
            <a:avLst/>
          </a:prstGeom>
        </p:spPr>
        <p:txBody>
          <a:bodyPr anchor="t" rtlCol="false" tIns="0" lIns="0" bIns="0" rIns="0">
            <a:spAutoFit/>
          </a:bodyPr>
          <a:lstStyle/>
          <a:p>
            <a:pPr algn="ctr">
              <a:lnSpc>
                <a:spcPts val="4759"/>
              </a:lnSpc>
            </a:pPr>
          </a:p>
          <a:p>
            <a:pPr algn="ctr" marL="734059" indent="-367030" lvl="1">
              <a:lnSpc>
                <a:spcPts val="4759"/>
              </a:lnSpc>
              <a:buFont typeface="Arial"/>
              <a:buChar char="•"/>
            </a:pPr>
            <a:r>
              <a:rPr lang="en-US" b="true" sz="3399">
                <a:solidFill>
                  <a:srgbClr val="000000"/>
                </a:solidFill>
                <a:latin typeface="Canva Sans Bold"/>
                <a:ea typeface="Canva Sans Bold"/>
                <a:cs typeface="Canva Sans Bold"/>
                <a:sym typeface="Canva Sans Bold"/>
              </a:rPr>
              <a:t>Pattern Matching Trading System Based on the Dynamic Time Warping Algorithm</a:t>
            </a:r>
          </a:p>
          <a:p>
            <a:pPr algn="ctr">
              <a:lnSpc>
                <a:spcPts val="4759"/>
              </a:lnSpc>
            </a:pPr>
          </a:p>
        </p:txBody>
      </p:sp>
      <p:sp>
        <p:nvSpPr>
          <p:cNvPr name="TextBox 6" id="6"/>
          <p:cNvSpPr txBox="true"/>
          <p:nvPr/>
        </p:nvSpPr>
        <p:spPr>
          <a:xfrm rot="0">
            <a:off x="1254652" y="5837171"/>
            <a:ext cx="16444805" cy="3579972"/>
          </a:xfrm>
          <a:prstGeom prst="rect">
            <a:avLst/>
          </a:prstGeom>
        </p:spPr>
        <p:txBody>
          <a:bodyPr anchor="t" rtlCol="false" tIns="0" lIns="0" bIns="0" rIns="0">
            <a:spAutoFit/>
          </a:bodyPr>
          <a:lstStyle/>
          <a:p>
            <a:pPr algn="ctr">
              <a:lnSpc>
                <a:spcPts val="4759"/>
              </a:lnSpc>
            </a:pPr>
            <a:r>
              <a:rPr lang="en-US" sz="3399" b="true">
                <a:solidFill>
                  <a:srgbClr val="000000"/>
                </a:solidFill>
                <a:latin typeface="Canva Sans Bold"/>
                <a:ea typeface="Canva Sans Bold"/>
                <a:cs typeface="Canva Sans Bold"/>
                <a:sym typeface="Canva Sans Bold"/>
              </a:rPr>
              <a:t>This project aims to identify stocks with similar trends to improve stock trend prediction. By using Dynamic Time Warping (DTW) to measure trend similarity and K-Nearest Neighbors (KNN) for classification, we match a stock's recent trend with the most similar historical trend from a pool of stocks. The matched stock's future trend is then used to predict the target stock's future behavior, aiding in more accurate trend forecasting.</a:t>
            </a:r>
          </a:p>
        </p:txBody>
      </p:sp>
      <p:sp>
        <p:nvSpPr>
          <p:cNvPr name="TextBox 7" id="7"/>
          <p:cNvSpPr txBox="true"/>
          <p:nvPr/>
        </p:nvSpPr>
        <p:spPr>
          <a:xfrm rot="0">
            <a:off x="8137271" y="4659379"/>
            <a:ext cx="2679568" cy="863468"/>
          </a:xfrm>
          <a:prstGeom prst="rect">
            <a:avLst/>
          </a:prstGeom>
        </p:spPr>
        <p:txBody>
          <a:bodyPr anchor="t" rtlCol="false" tIns="0" lIns="0" bIns="0" rIns="0">
            <a:spAutoFit/>
          </a:bodyPr>
          <a:lstStyle/>
          <a:p>
            <a:pPr algn="l">
              <a:lnSpc>
                <a:spcPts val="7000"/>
              </a:lnSpc>
            </a:pPr>
            <a:r>
              <a:rPr lang="en-US" sz="5000" b="true">
                <a:solidFill>
                  <a:srgbClr val="000000"/>
                </a:solidFill>
                <a:latin typeface="Canva Sans Bold"/>
                <a:ea typeface="Canva Sans Bold"/>
                <a:cs typeface="Canva Sans Bold"/>
                <a:sym typeface="Canva Sans Bold"/>
              </a:rPr>
              <a:t>Abstract</a:t>
            </a:r>
          </a:p>
        </p:txBody>
      </p:sp>
    </p:spTree>
  </p:cSld>
  <p:clrMapOvr>
    <a:masterClrMapping/>
  </p:clrMapOvr>
  <p:transition spd="slow">
    <p:cover dir="ld"/>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9650434" y="3012632"/>
            <a:ext cx="8886777" cy="7531543"/>
          </a:xfrm>
          <a:custGeom>
            <a:avLst/>
            <a:gdLst/>
            <a:ahLst/>
            <a:cxnLst/>
            <a:rect r="r" b="b" t="t" l="l"/>
            <a:pathLst>
              <a:path h="7531543" w="8886777">
                <a:moveTo>
                  <a:pt x="0" y="0"/>
                </a:moveTo>
                <a:lnTo>
                  <a:pt x="8886777" y="0"/>
                </a:lnTo>
                <a:lnTo>
                  <a:pt x="8886777" y="7531543"/>
                </a:lnTo>
                <a:lnTo>
                  <a:pt x="0" y="7531543"/>
                </a:lnTo>
                <a:lnTo>
                  <a:pt x="0" y="0"/>
                </a:lnTo>
                <a:close/>
              </a:path>
            </a:pathLst>
          </a:custGeom>
          <a:blipFill>
            <a:blip r:embed="rId3"/>
            <a:stretch>
              <a:fillRect l="0" t="0" r="0" b="0"/>
            </a:stretch>
          </a:blipFill>
        </p:spPr>
      </p:sp>
      <p:sp>
        <p:nvSpPr>
          <p:cNvPr name="Freeform 4" id="4"/>
          <p:cNvSpPr/>
          <p:nvPr/>
        </p:nvSpPr>
        <p:spPr>
          <a:xfrm flipH="false" flipV="false" rot="0">
            <a:off x="85725" y="3615669"/>
            <a:ext cx="9803776" cy="5661681"/>
          </a:xfrm>
          <a:custGeom>
            <a:avLst/>
            <a:gdLst/>
            <a:ahLst/>
            <a:cxnLst/>
            <a:rect r="r" b="b" t="t" l="l"/>
            <a:pathLst>
              <a:path h="5661681" w="9803776">
                <a:moveTo>
                  <a:pt x="0" y="0"/>
                </a:moveTo>
                <a:lnTo>
                  <a:pt x="9803776" y="0"/>
                </a:lnTo>
                <a:lnTo>
                  <a:pt x="9803776" y="5661681"/>
                </a:lnTo>
                <a:lnTo>
                  <a:pt x="0" y="5661681"/>
                </a:lnTo>
                <a:lnTo>
                  <a:pt x="0" y="0"/>
                </a:lnTo>
                <a:close/>
              </a:path>
            </a:pathLst>
          </a:custGeom>
          <a:blipFill>
            <a:blip r:embed="rId4"/>
            <a:stretch>
              <a:fillRect l="0" t="0" r="0" b="0"/>
            </a:stretch>
          </a:blipFill>
        </p:spPr>
      </p:sp>
      <p:sp>
        <p:nvSpPr>
          <p:cNvPr name="TextBox 5" id="5"/>
          <p:cNvSpPr txBox="true"/>
          <p:nvPr/>
        </p:nvSpPr>
        <p:spPr>
          <a:xfrm rot="0">
            <a:off x="408370" y="537527"/>
            <a:ext cx="9789319"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DTW on Same length of Stocks</a:t>
            </a:r>
          </a:p>
        </p:txBody>
      </p:sp>
      <p:sp>
        <p:nvSpPr>
          <p:cNvPr name="TextBox 6" id="6"/>
          <p:cNvSpPr txBox="true"/>
          <p:nvPr/>
        </p:nvSpPr>
        <p:spPr>
          <a:xfrm rot="0">
            <a:off x="728060" y="1688070"/>
            <a:ext cx="14932892" cy="1780540"/>
          </a:xfrm>
          <a:prstGeom prst="rect">
            <a:avLst/>
          </a:prstGeom>
        </p:spPr>
        <p:txBody>
          <a:bodyPr anchor="t" rtlCol="false" tIns="0" lIns="0" bIns="0" rIns="0">
            <a:spAutoFit/>
          </a:bodyPr>
          <a:lstStyle/>
          <a:p>
            <a:pPr algn="l">
              <a:lnSpc>
                <a:spcPts val="4759"/>
              </a:lnSpc>
            </a:pPr>
            <a:r>
              <a:rPr lang="en-US" sz="3399">
                <a:solidFill>
                  <a:srgbClr val="000000"/>
                </a:solidFill>
                <a:latin typeface="Canva Sans"/>
                <a:ea typeface="Canva Sans"/>
                <a:cs typeface="Canva Sans"/>
                <a:sym typeface="Canva Sans"/>
              </a:rPr>
              <a:t>Implemented DTW on all the stocks for finding similarities.</a:t>
            </a:r>
          </a:p>
          <a:p>
            <a:pPr algn="l">
              <a:lnSpc>
                <a:spcPts val="4759"/>
              </a:lnSpc>
            </a:pPr>
          </a:p>
          <a:p>
            <a:pPr algn="ctr">
              <a:lnSpc>
                <a:spcPts val="4759"/>
              </a:lnSpc>
            </a:pPr>
          </a:p>
        </p:txBody>
      </p:sp>
    </p:spTree>
  </p:cSld>
  <p:clrMapOvr>
    <a:masterClrMapping/>
  </p:clrMapOvr>
  <p:transition spd="slow">
    <p:cover dir="ld"/>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sp>
        <p:nvSpPr>
          <p:cNvPr name="TextBox 4" id="4"/>
          <p:cNvSpPr txBox="true"/>
          <p:nvPr/>
        </p:nvSpPr>
        <p:spPr>
          <a:xfrm rot="0">
            <a:off x="1339655" y="4073843"/>
            <a:ext cx="16276941" cy="5887875"/>
          </a:xfrm>
          <a:prstGeom prst="rect">
            <a:avLst/>
          </a:prstGeom>
        </p:spPr>
        <p:txBody>
          <a:bodyPr anchor="t" rtlCol="false" tIns="0" lIns="0" bIns="0" rIns="0">
            <a:spAutoFit/>
          </a:bodyPr>
          <a:lstStyle/>
          <a:p>
            <a:pPr algn="ctr">
              <a:lnSpc>
                <a:spcPts val="3123"/>
              </a:lnSpc>
            </a:pPr>
            <a:r>
              <a:rPr lang="en-US" sz="2230" b="true">
                <a:solidFill>
                  <a:srgbClr val="000000"/>
                </a:solidFill>
                <a:latin typeface="Canva Sans Bold"/>
                <a:ea typeface="Canva Sans Bold"/>
                <a:cs typeface="Canva Sans Bold"/>
                <a:sym typeface="Canva Sans Bold"/>
              </a:rPr>
              <a:t>AAPL's closest neighbour is PG with a similarity score of 1692.610008239746. </a:t>
            </a:r>
          </a:p>
          <a:p>
            <a:pPr algn="ctr">
              <a:lnSpc>
                <a:spcPts val="3123"/>
              </a:lnSpc>
            </a:pPr>
            <a:r>
              <a:rPr lang="en-US" sz="2230" b="true">
                <a:solidFill>
                  <a:srgbClr val="000000"/>
                </a:solidFill>
                <a:latin typeface="Canva Sans Bold"/>
                <a:ea typeface="Canva Sans Bold"/>
                <a:cs typeface="Canva Sans Bold"/>
                <a:sym typeface="Canva Sans Bold"/>
              </a:rPr>
              <a:t>MSFT's closest neighbour is TSLA with a similarity score of 5961.919708251953. </a:t>
            </a:r>
          </a:p>
          <a:p>
            <a:pPr algn="ctr">
              <a:lnSpc>
                <a:spcPts val="3123"/>
              </a:lnSpc>
            </a:pPr>
            <a:r>
              <a:rPr lang="en-US" sz="2230" b="true">
                <a:solidFill>
                  <a:srgbClr val="000000"/>
                </a:solidFill>
                <a:latin typeface="Canva Sans Bold"/>
                <a:ea typeface="Canva Sans Bold"/>
                <a:cs typeface="Canva Sans Bold"/>
                <a:sym typeface="Canva Sans Bold"/>
              </a:rPr>
              <a:t>AMZN's closest neighbour is GOOG with a similarity score of 1904.8935852050781. </a:t>
            </a:r>
          </a:p>
          <a:p>
            <a:pPr algn="ctr">
              <a:lnSpc>
                <a:spcPts val="3123"/>
              </a:lnSpc>
            </a:pPr>
            <a:r>
              <a:rPr lang="en-US" sz="2230" b="true">
                <a:solidFill>
                  <a:srgbClr val="000000"/>
                </a:solidFill>
                <a:latin typeface="Canva Sans Bold"/>
                <a:ea typeface="Canva Sans Bold"/>
                <a:cs typeface="Canva Sans Bold"/>
                <a:sym typeface="Canva Sans Bold"/>
              </a:rPr>
              <a:t>META's closest neighbour is TSLA with a similarity score of 5929.91032409668. </a:t>
            </a:r>
          </a:p>
          <a:p>
            <a:pPr algn="ctr">
              <a:lnSpc>
                <a:spcPts val="3123"/>
              </a:lnSpc>
            </a:pPr>
            <a:r>
              <a:rPr lang="en-US" sz="2230" b="true">
                <a:solidFill>
                  <a:srgbClr val="000000"/>
                </a:solidFill>
                <a:latin typeface="Canva Sans Bold"/>
                <a:ea typeface="Canva Sans Bold"/>
                <a:cs typeface="Canva Sans Bold"/>
                <a:sym typeface="Canva Sans Bold"/>
              </a:rPr>
              <a:t>GOOGL's closest neighbour is GOOG with a similarity score of 114.77847290039062. </a:t>
            </a:r>
          </a:p>
          <a:p>
            <a:pPr algn="ctr">
              <a:lnSpc>
                <a:spcPts val="3123"/>
              </a:lnSpc>
            </a:pPr>
            <a:r>
              <a:rPr lang="en-US" sz="2230" b="true">
                <a:solidFill>
                  <a:srgbClr val="000000"/>
                </a:solidFill>
                <a:latin typeface="Canva Sans Bold"/>
                <a:ea typeface="Canva Sans Bold"/>
                <a:cs typeface="Canva Sans Bold"/>
                <a:sym typeface="Canva Sans Bold"/>
              </a:rPr>
              <a:t>GOOG's closest neighbour is GOOGL with a similarity score of 114.77847290039062. </a:t>
            </a:r>
          </a:p>
          <a:p>
            <a:pPr algn="ctr">
              <a:lnSpc>
                <a:spcPts val="3123"/>
              </a:lnSpc>
            </a:pPr>
            <a:r>
              <a:rPr lang="en-US" sz="2230" b="true">
                <a:solidFill>
                  <a:srgbClr val="000000"/>
                </a:solidFill>
                <a:latin typeface="Canva Sans Bold"/>
                <a:ea typeface="Canva Sans Bold"/>
                <a:cs typeface="Canva Sans Bold"/>
                <a:sym typeface="Canva Sans Bold"/>
              </a:rPr>
              <a:t>TSLA's closest neighbour is META with a similarity score of 5905.126983642578. </a:t>
            </a:r>
          </a:p>
          <a:p>
            <a:pPr algn="ctr">
              <a:lnSpc>
                <a:spcPts val="3123"/>
              </a:lnSpc>
            </a:pPr>
            <a:r>
              <a:rPr lang="en-US" sz="2230" b="true">
                <a:solidFill>
                  <a:srgbClr val="000000"/>
                </a:solidFill>
                <a:latin typeface="Canva Sans Bold"/>
                <a:ea typeface="Canva Sans Bold"/>
                <a:cs typeface="Canva Sans Bold"/>
                <a:sym typeface="Canva Sans Bold"/>
              </a:rPr>
              <a:t>JPM's closest neighbour is PG with a similarity score of 1971.1000518798828. </a:t>
            </a:r>
          </a:p>
          <a:p>
            <a:pPr algn="ctr">
              <a:lnSpc>
                <a:spcPts val="3123"/>
              </a:lnSpc>
            </a:pPr>
            <a:r>
              <a:rPr lang="en-US" sz="2230" b="true">
                <a:solidFill>
                  <a:srgbClr val="000000"/>
                </a:solidFill>
                <a:latin typeface="Canva Sans Bold"/>
                <a:ea typeface="Canva Sans Bold"/>
                <a:cs typeface="Canva Sans Bold"/>
                <a:sym typeface="Canva Sans Bold"/>
              </a:rPr>
              <a:t>JNJ's closest neighbour is AAPL with a similarity score of 3678.819969177246. </a:t>
            </a:r>
          </a:p>
          <a:p>
            <a:pPr algn="ctr">
              <a:lnSpc>
                <a:spcPts val="3123"/>
              </a:lnSpc>
            </a:pPr>
            <a:r>
              <a:rPr lang="en-US" sz="2230" b="true">
                <a:solidFill>
                  <a:srgbClr val="000000"/>
                </a:solidFill>
                <a:latin typeface="Canva Sans Bold"/>
                <a:ea typeface="Canva Sans Bold"/>
                <a:cs typeface="Canva Sans Bold"/>
                <a:sym typeface="Canva Sans Bold"/>
              </a:rPr>
              <a:t>V's closest neighbour is JNJ with a similarity score of 8133.600006103516.</a:t>
            </a:r>
          </a:p>
          <a:p>
            <a:pPr algn="ctr">
              <a:lnSpc>
                <a:spcPts val="3123"/>
              </a:lnSpc>
            </a:pPr>
            <a:r>
              <a:rPr lang="en-US" sz="2230" b="true">
                <a:solidFill>
                  <a:srgbClr val="000000"/>
                </a:solidFill>
                <a:latin typeface="Canva Sans Bold"/>
                <a:ea typeface="Canva Sans Bold"/>
                <a:cs typeface="Canva Sans Bold"/>
                <a:sym typeface="Canva Sans Bold"/>
              </a:rPr>
              <a:t> PG's closest neighbour is AAPL with a similarity score of 1670.3999862670898. </a:t>
            </a:r>
          </a:p>
          <a:p>
            <a:pPr algn="ctr">
              <a:lnSpc>
                <a:spcPts val="3123"/>
              </a:lnSpc>
            </a:pPr>
            <a:r>
              <a:rPr lang="en-US" sz="2230" b="true">
                <a:solidFill>
                  <a:srgbClr val="000000"/>
                </a:solidFill>
                <a:latin typeface="Canva Sans Bold"/>
                <a:ea typeface="Canva Sans Bold"/>
                <a:cs typeface="Canva Sans Bold"/>
                <a:sym typeface="Canva Sans Bold"/>
              </a:rPr>
              <a:t>NVDA's closest neighbour is PYPL with a similarity score of 19686.422108650208. </a:t>
            </a:r>
          </a:p>
          <a:p>
            <a:pPr algn="ctr">
              <a:lnSpc>
                <a:spcPts val="3123"/>
              </a:lnSpc>
            </a:pPr>
            <a:r>
              <a:rPr lang="en-US" sz="2230" b="true">
                <a:solidFill>
                  <a:srgbClr val="000000"/>
                </a:solidFill>
                <a:latin typeface="Canva Sans Bold"/>
                <a:ea typeface="Canva Sans Bold"/>
                <a:cs typeface="Canva Sans Bold"/>
                <a:sym typeface="Canva Sans Bold"/>
              </a:rPr>
              <a:t>HD's closest neighbour is MSFT with a similarity score of 6944.269836425781.</a:t>
            </a:r>
          </a:p>
          <a:p>
            <a:pPr algn="ctr">
              <a:lnSpc>
                <a:spcPts val="3123"/>
              </a:lnSpc>
            </a:pPr>
            <a:r>
              <a:rPr lang="en-US" sz="2230" b="true">
                <a:solidFill>
                  <a:srgbClr val="000000"/>
                </a:solidFill>
                <a:latin typeface="Canva Sans Bold"/>
                <a:ea typeface="Canva Sans Bold"/>
                <a:cs typeface="Canva Sans Bold"/>
                <a:sym typeface="Canva Sans Bold"/>
              </a:rPr>
              <a:t> UNH's closest neighbour is HD with a similarity score of 50169.78009033203. </a:t>
            </a:r>
          </a:p>
          <a:p>
            <a:pPr algn="ctr">
              <a:lnSpc>
                <a:spcPts val="3123"/>
              </a:lnSpc>
            </a:pPr>
            <a:r>
              <a:rPr lang="en-US" sz="2230" b="true">
                <a:solidFill>
                  <a:srgbClr val="000000"/>
                </a:solidFill>
                <a:latin typeface="Canva Sans Bold"/>
                <a:ea typeface="Canva Sans Bold"/>
                <a:cs typeface="Canva Sans Bold"/>
                <a:sym typeface="Canva Sans Bold"/>
              </a:rPr>
              <a:t>PYPL's closest neighbour is GOOGL with a similarity score of 2227.4922943115234.</a:t>
            </a:r>
          </a:p>
        </p:txBody>
      </p:sp>
      <p:sp>
        <p:nvSpPr>
          <p:cNvPr name="TextBox 5" id="5"/>
          <p:cNvSpPr txBox="true"/>
          <p:nvPr/>
        </p:nvSpPr>
        <p:spPr>
          <a:xfrm rot="0">
            <a:off x="408370" y="537527"/>
            <a:ext cx="9789319"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DTW on Same length of Stocks</a:t>
            </a:r>
          </a:p>
        </p:txBody>
      </p:sp>
      <p:sp>
        <p:nvSpPr>
          <p:cNvPr name="TextBox 6" id="6"/>
          <p:cNvSpPr txBox="true"/>
          <p:nvPr/>
        </p:nvSpPr>
        <p:spPr>
          <a:xfrm rot="0">
            <a:off x="671404" y="1909613"/>
            <a:ext cx="16945192"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We found the stocks with the most similar trend and paired them with each other.</a:t>
            </a:r>
          </a:p>
        </p:txBody>
      </p:sp>
      <p:sp>
        <p:nvSpPr>
          <p:cNvPr name="TextBox 7" id="7"/>
          <p:cNvSpPr txBox="true"/>
          <p:nvPr/>
        </p:nvSpPr>
        <p:spPr>
          <a:xfrm rot="0">
            <a:off x="1028700" y="2815273"/>
            <a:ext cx="5270789"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Result obtained </a:t>
            </a:r>
          </a:p>
        </p:txBody>
      </p:sp>
    </p:spTree>
  </p:cSld>
  <p:clrMapOvr>
    <a:masterClrMapping/>
  </p:clrMapOvr>
  <p:transition spd="slow">
    <p:cover dir="ld"/>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186678" y="407919"/>
            <a:ext cx="13067245" cy="8983731"/>
          </a:xfrm>
          <a:custGeom>
            <a:avLst/>
            <a:gdLst/>
            <a:ahLst/>
            <a:cxnLst/>
            <a:rect r="r" b="b" t="t" l="l"/>
            <a:pathLst>
              <a:path h="8983731" w="13067245">
                <a:moveTo>
                  <a:pt x="0" y="0"/>
                </a:moveTo>
                <a:lnTo>
                  <a:pt x="13067245" y="0"/>
                </a:lnTo>
                <a:lnTo>
                  <a:pt x="13067245" y="8983731"/>
                </a:lnTo>
                <a:lnTo>
                  <a:pt x="0" y="8983731"/>
                </a:lnTo>
                <a:lnTo>
                  <a:pt x="0" y="0"/>
                </a:lnTo>
                <a:close/>
              </a:path>
            </a:pathLst>
          </a:custGeom>
          <a:blipFill>
            <a:blip r:embed="rId3"/>
            <a:stretch>
              <a:fillRect l="0" t="0" r="0" b="0"/>
            </a:stretch>
          </a:blipFill>
        </p:spPr>
      </p:sp>
    </p:spTree>
  </p:cSld>
  <p:clrMapOvr>
    <a:masterClrMapping/>
  </p:clrMapOvr>
  <p:transition spd="slow">
    <p:cover dir="ld"/>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078570" y="1246654"/>
            <a:ext cx="11653304" cy="8011646"/>
          </a:xfrm>
          <a:custGeom>
            <a:avLst/>
            <a:gdLst/>
            <a:ahLst/>
            <a:cxnLst/>
            <a:rect r="r" b="b" t="t" l="l"/>
            <a:pathLst>
              <a:path h="8011646" w="11653304">
                <a:moveTo>
                  <a:pt x="0" y="0"/>
                </a:moveTo>
                <a:lnTo>
                  <a:pt x="11653304" y="0"/>
                </a:lnTo>
                <a:lnTo>
                  <a:pt x="11653304" y="8011646"/>
                </a:lnTo>
                <a:lnTo>
                  <a:pt x="0" y="8011646"/>
                </a:lnTo>
                <a:lnTo>
                  <a:pt x="0" y="0"/>
                </a:lnTo>
                <a:close/>
              </a:path>
            </a:pathLst>
          </a:custGeom>
          <a:blipFill>
            <a:blip r:embed="rId3"/>
            <a:stretch>
              <a:fillRect l="0" t="0" r="0" b="0"/>
            </a:stretch>
          </a:blipFill>
        </p:spPr>
      </p:sp>
    </p:spTree>
  </p:cSld>
  <p:clrMapOvr>
    <a:masterClrMapping/>
  </p:clrMapOvr>
  <p:transition spd="slow">
    <p:cover dir="ld"/>
  </p:transition>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768846" y="1202006"/>
            <a:ext cx="11970327" cy="8229600"/>
          </a:xfrm>
          <a:custGeom>
            <a:avLst/>
            <a:gdLst/>
            <a:ahLst/>
            <a:cxnLst/>
            <a:rect r="r" b="b" t="t" l="l"/>
            <a:pathLst>
              <a:path h="8229600" w="11970327">
                <a:moveTo>
                  <a:pt x="0" y="0"/>
                </a:moveTo>
                <a:lnTo>
                  <a:pt x="11970328" y="0"/>
                </a:lnTo>
                <a:lnTo>
                  <a:pt x="11970328" y="8229600"/>
                </a:lnTo>
                <a:lnTo>
                  <a:pt x="0" y="8229600"/>
                </a:lnTo>
                <a:lnTo>
                  <a:pt x="0" y="0"/>
                </a:lnTo>
                <a:close/>
              </a:path>
            </a:pathLst>
          </a:custGeom>
          <a:blipFill>
            <a:blip r:embed="rId3"/>
            <a:stretch>
              <a:fillRect l="0" t="0" r="0" b="0"/>
            </a:stretch>
          </a:blipFill>
        </p:spPr>
      </p:sp>
    </p:spTree>
  </p:cSld>
  <p:clrMapOvr>
    <a:masterClrMapping/>
  </p:clrMapOvr>
  <p:transition spd="slow">
    <p:cover dir="ld"/>
  </p:transition>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111344" y="1372629"/>
            <a:ext cx="11620530" cy="7989115"/>
          </a:xfrm>
          <a:custGeom>
            <a:avLst/>
            <a:gdLst/>
            <a:ahLst/>
            <a:cxnLst/>
            <a:rect r="r" b="b" t="t" l="l"/>
            <a:pathLst>
              <a:path h="7989115" w="11620530">
                <a:moveTo>
                  <a:pt x="0" y="0"/>
                </a:moveTo>
                <a:lnTo>
                  <a:pt x="11620530" y="0"/>
                </a:lnTo>
                <a:lnTo>
                  <a:pt x="11620530" y="7989114"/>
                </a:lnTo>
                <a:lnTo>
                  <a:pt x="0" y="7989114"/>
                </a:lnTo>
                <a:lnTo>
                  <a:pt x="0" y="0"/>
                </a:lnTo>
                <a:close/>
              </a:path>
            </a:pathLst>
          </a:custGeom>
          <a:blipFill>
            <a:blip r:embed="rId3"/>
            <a:stretch>
              <a:fillRect l="0" t="0" r="0" b="0"/>
            </a:stretch>
          </a:blipFill>
        </p:spPr>
      </p:sp>
    </p:spTree>
  </p:cSld>
  <p:clrMapOvr>
    <a:masterClrMapping/>
  </p:clrMapOvr>
  <p:transition spd="slow">
    <p:cover dir="ld"/>
  </p:transition>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763302" y="1152525"/>
            <a:ext cx="11970327" cy="8229600"/>
          </a:xfrm>
          <a:custGeom>
            <a:avLst/>
            <a:gdLst/>
            <a:ahLst/>
            <a:cxnLst/>
            <a:rect r="r" b="b" t="t" l="l"/>
            <a:pathLst>
              <a:path h="8229600" w="11970327">
                <a:moveTo>
                  <a:pt x="0" y="0"/>
                </a:moveTo>
                <a:lnTo>
                  <a:pt x="11970327" y="0"/>
                </a:lnTo>
                <a:lnTo>
                  <a:pt x="11970327" y="8229600"/>
                </a:lnTo>
                <a:lnTo>
                  <a:pt x="0" y="8229600"/>
                </a:lnTo>
                <a:lnTo>
                  <a:pt x="0" y="0"/>
                </a:lnTo>
                <a:close/>
              </a:path>
            </a:pathLst>
          </a:custGeom>
          <a:blipFill>
            <a:blip r:embed="rId3"/>
            <a:stretch>
              <a:fillRect l="0" t="0" r="0" b="0"/>
            </a:stretch>
          </a:blipFill>
        </p:spPr>
      </p:sp>
    </p:spTree>
  </p:cSld>
  <p:clrMapOvr>
    <a:masterClrMapping/>
  </p:clrMapOvr>
  <p:transition spd="slow">
    <p:cover dir="ld"/>
  </p:transition>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134753" y="1428218"/>
            <a:ext cx="11597121" cy="7973020"/>
          </a:xfrm>
          <a:custGeom>
            <a:avLst/>
            <a:gdLst/>
            <a:ahLst/>
            <a:cxnLst/>
            <a:rect r="r" b="b" t="t" l="l"/>
            <a:pathLst>
              <a:path h="7973020" w="11597121">
                <a:moveTo>
                  <a:pt x="0" y="0"/>
                </a:moveTo>
                <a:lnTo>
                  <a:pt x="11597121" y="0"/>
                </a:lnTo>
                <a:lnTo>
                  <a:pt x="11597121" y="7973020"/>
                </a:lnTo>
                <a:lnTo>
                  <a:pt x="0" y="7973020"/>
                </a:lnTo>
                <a:lnTo>
                  <a:pt x="0" y="0"/>
                </a:lnTo>
                <a:close/>
              </a:path>
            </a:pathLst>
          </a:custGeom>
          <a:blipFill>
            <a:blip r:embed="rId3"/>
            <a:stretch>
              <a:fillRect l="0" t="0" r="0" b="0"/>
            </a:stretch>
          </a:blipFill>
        </p:spPr>
      </p:sp>
    </p:spTree>
  </p:cSld>
  <p:clrMapOvr>
    <a:masterClrMapping/>
  </p:clrMapOvr>
  <p:transition spd="slow">
    <p:cover dir="ld"/>
  </p:transition>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846303" y="2061113"/>
            <a:ext cx="11626383" cy="7993138"/>
          </a:xfrm>
          <a:custGeom>
            <a:avLst/>
            <a:gdLst/>
            <a:ahLst/>
            <a:cxnLst/>
            <a:rect r="r" b="b" t="t" l="l"/>
            <a:pathLst>
              <a:path h="7993138" w="11626383">
                <a:moveTo>
                  <a:pt x="0" y="0"/>
                </a:moveTo>
                <a:lnTo>
                  <a:pt x="11626382" y="0"/>
                </a:lnTo>
                <a:lnTo>
                  <a:pt x="11626382" y="7993138"/>
                </a:lnTo>
                <a:lnTo>
                  <a:pt x="0" y="7993138"/>
                </a:lnTo>
                <a:lnTo>
                  <a:pt x="0" y="0"/>
                </a:lnTo>
                <a:close/>
              </a:path>
            </a:pathLst>
          </a:custGeom>
          <a:blipFill>
            <a:blip r:embed="rId3"/>
            <a:stretch>
              <a:fillRect l="0" t="0" r="0" b="0"/>
            </a:stretch>
          </a:blipFill>
        </p:spPr>
      </p:sp>
      <p:sp>
        <p:nvSpPr>
          <p:cNvPr name="TextBox 4" id="4"/>
          <p:cNvSpPr txBox="true"/>
          <p:nvPr/>
        </p:nvSpPr>
        <p:spPr>
          <a:xfrm rot="0">
            <a:off x="578515" y="636006"/>
            <a:ext cx="15090089" cy="1028700"/>
          </a:xfrm>
          <a:prstGeom prst="rect">
            <a:avLst/>
          </a:prstGeom>
        </p:spPr>
        <p:txBody>
          <a:bodyPr anchor="t" rtlCol="false" tIns="0" lIns="0" bIns="0" rIns="0">
            <a:spAutoFit/>
          </a:bodyPr>
          <a:lstStyle/>
          <a:p>
            <a:pPr algn="ctr">
              <a:lnSpc>
                <a:spcPts val="8400"/>
              </a:lnSpc>
            </a:pPr>
            <a:r>
              <a:rPr lang="en-US" sz="6000" b="true">
                <a:solidFill>
                  <a:srgbClr val="000000"/>
                </a:solidFill>
                <a:latin typeface="Canva Sans Bold"/>
                <a:ea typeface="Canva Sans Bold"/>
                <a:cs typeface="Canva Sans Bold"/>
                <a:sym typeface="Canva Sans Bold"/>
              </a:rPr>
              <a:t>On what points these stocks were equal?</a:t>
            </a:r>
          </a:p>
        </p:txBody>
      </p:sp>
    </p:spTree>
  </p:cSld>
  <p:clrMapOvr>
    <a:masterClrMapping/>
  </p:clrMapOvr>
  <p:transition spd="slow">
    <p:cover dir="ld"/>
  </p:transition>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698968" y="2000614"/>
            <a:ext cx="11731726" cy="8065562"/>
          </a:xfrm>
          <a:custGeom>
            <a:avLst/>
            <a:gdLst/>
            <a:ahLst/>
            <a:cxnLst/>
            <a:rect r="r" b="b" t="t" l="l"/>
            <a:pathLst>
              <a:path h="8065562" w="11731726">
                <a:moveTo>
                  <a:pt x="0" y="0"/>
                </a:moveTo>
                <a:lnTo>
                  <a:pt x="11731726" y="0"/>
                </a:lnTo>
                <a:lnTo>
                  <a:pt x="11731726" y="8065561"/>
                </a:lnTo>
                <a:lnTo>
                  <a:pt x="0" y="8065561"/>
                </a:lnTo>
                <a:lnTo>
                  <a:pt x="0" y="0"/>
                </a:lnTo>
                <a:close/>
              </a:path>
            </a:pathLst>
          </a:custGeom>
          <a:blipFill>
            <a:blip r:embed="rId3"/>
            <a:stretch>
              <a:fillRect l="0" t="0" r="0" b="0"/>
            </a:stretch>
          </a:blipFill>
        </p:spPr>
      </p:sp>
      <p:sp>
        <p:nvSpPr>
          <p:cNvPr name="TextBox 4" id="4"/>
          <p:cNvSpPr txBox="true"/>
          <p:nvPr/>
        </p:nvSpPr>
        <p:spPr>
          <a:xfrm rot="0">
            <a:off x="578515" y="636006"/>
            <a:ext cx="15090089" cy="1028700"/>
          </a:xfrm>
          <a:prstGeom prst="rect">
            <a:avLst/>
          </a:prstGeom>
        </p:spPr>
        <p:txBody>
          <a:bodyPr anchor="t" rtlCol="false" tIns="0" lIns="0" bIns="0" rIns="0">
            <a:spAutoFit/>
          </a:bodyPr>
          <a:lstStyle/>
          <a:p>
            <a:pPr algn="ctr">
              <a:lnSpc>
                <a:spcPts val="8400"/>
              </a:lnSpc>
            </a:pPr>
            <a:r>
              <a:rPr lang="en-US" sz="6000" b="true">
                <a:solidFill>
                  <a:srgbClr val="000000"/>
                </a:solidFill>
                <a:latin typeface="Canva Sans Bold"/>
                <a:ea typeface="Canva Sans Bold"/>
                <a:cs typeface="Canva Sans Bold"/>
                <a:sym typeface="Canva Sans Bold"/>
              </a:rPr>
              <a:t>On what points these stocks were equal?</a:t>
            </a:r>
          </a:p>
        </p:txBody>
      </p:sp>
    </p:spTree>
  </p:cSld>
  <p:clrMapOvr>
    <a:masterClrMapping/>
  </p:clrMapOvr>
  <p:transition spd="slow">
    <p:cover dir="ld"/>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885825" y="303238"/>
            <a:ext cx="4295180" cy="1078218"/>
          </a:xfrm>
          <a:prstGeom prst="rect">
            <a:avLst/>
          </a:prstGeom>
        </p:spPr>
        <p:txBody>
          <a:bodyPr anchor="t" rtlCol="false" tIns="0" lIns="0" bIns="0" rIns="0">
            <a:spAutoFit/>
          </a:bodyPr>
          <a:lstStyle/>
          <a:p>
            <a:pPr algn="ctr">
              <a:lnSpc>
                <a:spcPts val="8820"/>
              </a:lnSpc>
            </a:pPr>
            <a:r>
              <a:rPr lang="en-US" sz="6300" b="true">
                <a:solidFill>
                  <a:srgbClr val="000000"/>
                </a:solidFill>
                <a:latin typeface="Canva Sans Bold"/>
                <a:ea typeface="Canva Sans Bold"/>
                <a:cs typeface="Canva Sans Bold"/>
                <a:sym typeface="Canva Sans Bold"/>
              </a:rPr>
              <a:t>Motivation</a:t>
            </a:r>
          </a:p>
        </p:txBody>
      </p:sp>
      <p:sp>
        <p:nvSpPr>
          <p:cNvPr name="TextBox 4" id="4"/>
          <p:cNvSpPr txBox="true"/>
          <p:nvPr/>
        </p:nvSpPr>
        <p:spPr>
          <a:xfrm rot="0">
            <a:off x="1028700" y="2321722"/>
            <a:ext cx="11000880" cy="1979930"/>
          </a:xfrm>
          <a:prstGeom prst="rect">
            <a:avLst/>
          </a:prstGeom>
        </p:spPr>
        <p:txBody>
          <a:bodyPr anchor="t" rtlCol="false" tIns="0" lIns="0" bIns="0" rIns="0">
            <a:spAutoFit/>
          </a:bodyPr>
          <a:lstStyle/>
          <a:p>
            <a:pPr algn="ctr">
              <a:lnSpc>
                <a:spcPts val="5319"/>
              </a:lnSpc>
            </a:pPr>
            <a:r>
              <a:rPr lang="en-US" sz="3799" b="true">
                <a:solidFill>
                  <a:srgbClr val="000000"/>
                </a:solidFill>
                <a:latin typeface="Canva Sans Bold"/>
                <a:ea typeface="Canva Sans Bold"/>
                <a:cs typeface="Canva Sans Bold"/>
                <a:sym typeface="Canva Sans Bold"/>
              </a:rPr>
              <a:t>Importance of Identifying Similar Stock Trends</a:t>
            </a:r>
          </a:p>
          <a:p>
            <a:pPr algn="ctr">
              <a:lnSpc>
                <a:spcPts val="5319"/>
              </a:lnSpc>
            </a:pPr>
          </a:p>
          <a:p>
            <a:pPr algn="ctr">
              <a:lnSpc>
                <a:spcPts val="5319"/>
              </a:lnSpc>
              <a:spcBef>
                <a:spcPct val="0"/>
              </a:spcBef>
            </a:pPr>
          </a:p>
        </p:txBody>
      </p:sp>
      <p:sp>
        <p:nvSpPr>
          <p:cNvPr name="TextBox 5" id="5"/>
          <p:cNvSpPr txBox="true"/>
          <p:nvPr/>
        </p:nvSpPr>
        <p:spPr>
          <a:xfrm rot="0">
            <a:off x="1028700" y="3302163"/>
            <a:ext cx="15740394" cy="1736328"/>
          </a:xfrm>
          <a:prstGeom prst="rect">
            <a:avLst/>
          </a:prstGeom>
        </p:spPr>
        <p:txBody>
          <a:bodyPr anchor="t" rtlCol="false" tIns="0" lIns="0" bIns="0" rIns="0">
            <a:spAutoFit/>
          </a:bodyPr>
          <a:lstStyle/>
          <a:p>
            <a:pPr algn="l">
              <a:lnSpc>
                <a:spcPts val="3499"/>
              </a:lnSpc>
              <a:spcBef>
                <a:spcPct val="0"/>
              </a:spcBef>
            </a:pPr>
            <a:r>
              <a:rPr lang="en-US" b="true" sz="2499">
                <a:solidFill>
                  <a:srgbClr val="000000"/>
                </a:solidFill>
                <a:latin typeface="Canva Sans Bold"/>
                <a:ea typeface="Canva Sans Bold"/>
                <a:cs typeface="Canva Sans Bold"/>
                <a:sym typeface="Canva Sans Bold"/>
              </a:rPr>
              <a:t>In stock trend analysis, identifying stocks with similar trends is fundamental for improving the accuracy of market predictions. Stocks that follow parallel paths in their historical performance are likely to exhibit similar behavior in the future. By recognizing these patterns, we can better anticipate market movements and make more informed investment decisions.</a:t>
            </a:r>
          </a:p>
        </p:txBody>
      </p:sp>
      <p:sp>
        <p:nvSpPr>
          <p:cNvPr name="TextBox 6" id="6"/>
          <p:cNvSpPr txBox="true"/>
          <p:nvPr/>
        </p:nvSpPr>
        <p:spPr>
          <a:xfrm rot="0">
            <a:off x="1028700" y="6064426"/>
            <a:ext cx="8460879" cy="1313180"/>
          </a:xfrm>
          <a:prstGeom prst="rect">
            <a:avLst/>
          </a:prstGeom>
        </p:spPr>
        <p:txBody>
          <a:bodyPr anchor="t" rtlCol="false" tIns="0" lIns="0" bIns="0" rIns="0">
            <a:spAutoFit/>
          </a:bodyPr>
          <a:lstStyle/>
          <a:p>
            <a:pPr algn="ctr">
              <a:lnSpc>
                <a:spcPts val="5319"/>
              </a:lnSpc>
            </a:pPr>
            <a:r>
              <a:rPr lang="en-US" sz="3799" b="true">
                <a:solidFill>
                  <a:srgbClr val="000000"/>
                </a:solidFill>
                <a:latin typeface="Canva Sans Bold"/>
                <a:ea typeface="Canva Sans Bold"/>
                <a:cs typeface="Canva Sans Bold"/>
                <a:sym typeface="Canva Sans Bold"/>
              </a:rPr>
              <a:t>Predicting Future Stock Movements</a:t>
            </a:r>
          </a:p>
          <a:p>
            <a:pPr algn="ctr">
              <a:lnSpc>
                <a:spcPts val="5319"/>
              </a:lnSpc>
              <a:spcBef>
                <a:spcPct val="0"/>
              </a:spcBef>
            </a:pPr>
          </a:p>
        </p:txBody>
      </p:sp>
      <p:sp>
        <p:nvSpPr>
          <p:cNvPr name="TextBox 7" id="7"/>
          <p:cNvSpPr txBox="true"/>
          <p:nvPr/>
        </p:nvSpPr>
        <p:spPr>
          <a:xfrm rot="0">
            <a:off x="1028700" y="6961906"/>
            <a:ext cx="15740394" cy="2174379"/>
          </a:xfrm>
          <a:prstGeom prst="rect">
            <a:avLst/>
          </a:prstGeom>
        </p:spPr>
        <p:txBody>
          <a:bodyPr anchor="t" rtlCol="false" tIns="0" lIns="0" bIns="0" rIns="0">
            <a:spAutoFit/>
          </a:bodyPr>
          <a:lstStyle/>
          <a:p>
            <a:pPr algn="l">
              <a:lnSpc>
                <a:spcPts val="3499"/>
              </a:lnSpc>
              <a:spcBef>
                <a:spcPct val="0"/>
              </a:spcBef>
            </a:pPr>
            <a:r>
              <a:rPr lang="en-US" b="true" sz="2499">
                <a:solidFill>
                  <a:srgbClr val="000000"/>
                </a:solidFill>
                <a:latin typeface="Canva Sans Bold"/>
                <a:ea typeface="Canva Sans Bold"/>
                <a:cs typeface="Canva Sans Bold"/>
                <a:sym typeface="Canva Sans Bold"/>
              </a:rPr>
              <a:t>If we aim to predict the future trend of a specific stock, such as stock A, we can analyze its past three months of performance and search for a similar historical trend from a pool of stocks. If we identify stock B as having a closely matching trend, we can leverage B’s historical data to forecast stock A’s future movements. This approach offers a practical and data-driven method for improving stock prediction accuracy.</a:t>
            </a:r>
          </a:p>
        </p:txBody>
      </p:sp>
    </p:spTree>
  </p:cSld>
  <p:clrMapOvr>
    <a:masterClrMapping/>
  </p:clrMapOvr>
  <p:transition spd="slow">
    <p:cover dir="ld"/>
  </p:transition>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038554" y="2101641"/>
            <a:ext cx="11389946" cy="7830588"/>
          </a:xfrm>
          <a:custGeom>
            <a:avLst/>
            <a:gdLst/>
            <a:ahLst/>
            <a:cxnLst/>
            <a:rect r="r" b="b" t="t" l="l"/>
            <a:pathLst>
              <a:path h="7830588" w="11389946">
                <a:moveTo>
                  <a:pt x="0" y="0"/>
                </a:moveTo>
                <a:lnTo>
                  <a:pt x="11389946" y="0"/>
                </a:lnTo>
                <a:lnTo>
                  <a:pt x="11389946" y="7830588"/>
                </a:lnTo>
                <a:lnTo>
                  <a:pt x="0" y="7830588"/>
                </a:lnTo>
                <a:lnTo>
                  <a:pt x="0" y="0"/>
                </a:lnTo>
                <a:close/>
              </a:path>
            </a:pathLst>
          </a:custGeom>
          <a:blipFill>
            <a:blip r:embed="rId3"/>
            <a:stretch>
              <a:fillRect l="0" t="0" r="0" b="0"/>
            </a:stretch>
          </a:blipFill>
        </p:spPr>
      </p:sp>
      <p:sp>
        <p:nvSpPr>
          <p:cNvPr name="TextBox 4" id="4"/>
          <p:cNvSpPr txBox="true"/>
          <p:nvPr/>
        </p:nvSpPr>
        <p:spPr>
          <a:xfrm rot="0">
            <a:off x="578515" y="636006"/>
            <a:ext cx="15090089" cy="1028700"/>
          </a:xfrm>
          <a:prstGeom prst="rect">
            <a:avLst/>
          </a:prstGeom>
        </p:spPr>
        <p:txBody>
          <a:bodyPr anchor="t" rtlCol="false" tIns="0" lIns="0" bIns="0" rIns="0">
            <a:spAutoFit/>
          </a:bodyPr>
          <a:lstStyle/>
          <a:p>
            <a:pPr algn="ctr">
              <a:lnSpc>
                <a:spcPts val="8400"/>
              </a:lnSpc>
            </a:pPr>
            <a:r>
              <a:rPr lang="en-US" sz="6000" b="true">
                <a:solidFill>
                  <a:srgbClr val="000000"/>
                </a:solidFill>
                <a:latin typeface="Canva Sans Bold"/>
                <a:ea typeface="Canva Sans Bold"/>
                <a:cs typeface="Canva Sans Bold"/>
                <a:sym typeface="Canva Sans Bold"/>
              </a:rPr>
              <a:t>On what points these stocks were equal?</a:t>
            </a:r>
          </a:p>
        </p:txBody>
      </p:sp>
    </p:spTree>
  </p:cSld>
  <p:clrMapOvr>
    <a:masterClrMapping/>
  </p:clrMapOvr>
  <p:transition spd="slow">
    <p:cover dir="ld"/>
  </p:transition>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726109" y="1991323"/>
            <a:ext cx="11625212" cy="7992333"/>
          </a:xfrm>
          <a:custGeom>
            <a:avLst/>
            <a:gdLst/>
            <a:ahLst/>
            <a:cxnLst/>
            <a:rect r="r" b="b" t="t" l="l"/>
            <a:pathLst>
              <a:path h="7992333" w="11625212">
                <a:moveTo>
                  <a:pt x="0" y="0"/>
                </a:moveTo>
                <a:lnTo>
                  <a:pt x="11625212" y="0"/>
                </a:lnTo>
                <a:lnTo>
                  <a:pt x="11625212" y="7992334"/>
                </a:lnTo>
                <a:lnTo>
                  <a:pt x="0" y="7992334"/>
                </a:lnTo>
                <a:lnTo>
                  <a:pt x="0" y="0"/>
                </a:lnTo>
                <a:close/>
              </a:path>
            </a:pathLst>
          </a:custGeom>
          <a:blipFill>
            <a:blip r:embed="rId3"/>
            <a:stretch>
              <a:fillRect l="0" t="0" r="0" b="0"/>
            </a:stretch>
          </a:blipFill>
        </p:spPr>
      </p:sp>
      <p:sp>
        <p:nvSpPr>
          <p:cNvPr name="TextBox 4" id="4"/>
          <p:cNvSpPr txBox="true"/>
          <p:nvPr/>
        </p:nvSpPr>
        <p:spPr>
          <a:xfrm rot="0">
            <a:off x="578515" y="636006"/>
            <a:ext cx="15090089" cy="1028700"/>
          </a:xfrm>
          <a:prstGeom prst="rect">
            <a:avLst/>
          </a:prstGeom>
        </p:spPr>
        <p:txBody>
          <a:bodyPr anchor="t" rtlCol="false" tIns="0" lIns="0" bIns="0" rIns="0">
            <a:spAutoFit/>
          </a:bodyPr>
          <a:lstStyle/>
          <a:p>
            <a:pPr algn="ctr">
              <a:lnSpc>
                <a:spcPts val="8400"/>
              </a:lnSpc>
            </a:pPr>
            <a:r>
              <a:rPr lang="en-US" sz="6000" b="true">
                <a:solidFill>
                  <a:srgbClr val="000000"/>
                </a:solidFill>
                <a:latin typeface="Canva Sans Bold"/>
                <a:ea typeface="Canva Sans Bold"/>
                <a:cs typeface="Canva Sans Bold"/>
                <a:sym typeface="Canva Sans Bold"/>
              </a:rPr>
              <a:t>On what points these stocks were equal?</a:t>
            </a:r>
          </a:p>
        </p:txBody>
      </p:sp>
    </p:spTree>
  </p:cSld>
  <p:clrMapOvr>
    <a:masterClrMapping/>
  </p:clrMapOvr>
  <p:transition spd="slow">
    <p:cover dir="ld"/>
  </p:transition>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880612" y="2057309"/>
            <a:ext cx="11354831" cy="7806446"/>
          </a:xfrm>
          <a:custGeom>
            <a:avLst/>
            <a:gdLst/>
            <a:ahLst/>
            <a:cxnLst/>
            <a:rect r="r" b="b" t="t" l="l"/>
            <a:pathLst>
              <a:path h="7806446" w="11354831">
                <a:moveTo>
                  <a:pt x="0" y="0"/>
                </a:moveTo>
                <a:lnTo>
                  <a:pt x="11354832" y="0"/>
                </a:lnTo>
                <a:lnTo>
                  <a:pt x="11354832" y="7806446"/>
                </a:lnTo>
                <a:lnTo>
                  <a:pt x="0" y="7806446"/>
                </a:lnTo>
                <a:lnTo>
                  <a:pt x="0" y="0"/>
                </a:lnTo>
                <a:close/>
              </a:path>
            </a:pathLst>
          </a:custGeom>
          <a:blipFill>
            <a:blip r:embed="rId3"/>
            <a:stretch>
              <a:fillRect l="0" t="0" r="0" b="0"/>
            </a:stretch>
          </a:blipFill>
        </p:spPr>
      </p:sp>
      <p:sp>
        <p:nvSpPr>
          <p:cNvPr name="TextBox 4" id="4"/>
          <p:cNvSpPr txBox="true"/>
          <p:nvPr/>
        </p:nvSpPr>
        <p:spPr>
          <a:xfrm rot="0">
            <a:off x="578515" y="636006"/>
            <a:ext cx="15090089" cy="1028700"/>
          </a:xfrm>
          <a:prstGeom prst="rect">
            <a:avLst/>
          </a:prstGeom>
        </p:spPr>
        <p:txBody>
          <a:bodyPr anchor="t" rtlCol="false" tIns="0" lIns="0" bIns="0" rIns="0">
            <a:spAutoFit/>
          </a:bodyPr>
          <a:lstStyle/>
          <a:p>
            <a:pPr algn="ctr">
              <a:lnSpc>
                <a:spcPts val="8400"/>
              </a:lnSpc>
            </a:pPr>
            <a:r>
              <a:rPr lang="en-US" sz="6000" b="true">
                <a:solidFill>
                  <a:srgbClr val="000000"/>
                </a:solidFill>
                <a:latin typeface="Canva Sans Bold"/>
                <a:ea typeface="Canva Sans Bold"/>
                <a:cs typeface="Canva Sans Bold"/>
                <a:sym typeface="Canva Sans Bold"/>
              </a:rPr>
              <a:t>On what points these stocks were equal?</a:t>
            </a:r>
          </a:p>
        </p:txBody>
      </p:sp>
    </p:spTree>
  </p:cSld>
  <p:clrMapOvr>
    <a:masterClrMapping/>
  </p:clrMapOvr>
  <p:transition spd="slow">
    <p:cover dir="ld"/>
  </p:transition>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574628" y="1973713"/>
            <a:ext cx="11594780" cy="7971411"/>
          </a:xfrm>
          <a:custGeom>
            <a:avLst/>
            <a:gdLst/>
            <a:ahLst/>
            <a:cxnLst/>
            <a:rect r="r" b="b" t="t" l="l"/>
            <a:pathLst>
              <a:path h="7971411" w="11594780">
                <a:moveTo>
                  <a:pt x="0" y="0"/>
                </a:moveTo>
                <a:lnTo>
                  <a:pt x="11594780" y="0"/>
                </a:lnTo>
                <a:lnTo>
                  <a:pt x="11594780" y="7971411"/>
                </a:lnTo>
                <a:lnTo>
                  <a:pt x="0" y="7971411"/>
                </a:lnTo>
                <a:lnTo>
                  <a:pt x="0" y="0"/>
                </a:lnTo>
                <a:close/>
              </a:path>
            </a:pathLst>
          </a:custGeom>
          <a:blipFill>
            <a:blip r:embed="rId3"/>
            <a:stretch>
              <a:fillRect l="0" t="0" r="0" b="0"/>
            </a:stretch>
          </a:blipFill>
        </p:spPr>
      </p:sp>
      <p:sp>
        <p:nvSpPr>
          <p:cNvPr name="TextBox 4" id="4"/>
          <p:cNvSpPr txBox="true"/>
          <p:nvPr/>
        </p:nvSpPr>
        <p:spPr>
          <a:xfrm rot="0">
            <a:off x="578515" y="636006"/>
            <a:ext cx="15090089" cy="1028700"/>
          </a:xfrm>
          <a:prstGeom prst="rect">
            <a:avLst/>
          </a:prstGeom>
        </p:spPr>
        <p:txBody>
          <a:bodyPr anchor="t" rtlCol="false" tIns="0" lIns="0" bIns="0" rIns="0">
            <a:spAutoFit/>
          </a:bodyPr>
          <a:lstStyle/>
          <a:p>
            <a:pPr algn="ctr">
              <a:lnSpc>
                <a:spcPts val="8400"/>
              </a:lnSpc>
            </a:pPr>
            <a:r>
              <a:rPr lang="en-US" sz="6000" b="true">
                <a:solidFill>
                  <a:srgbClr val="000000"/>
                </a:solidFill>
                <a:latin typeface="Canva Sans Bold"/>
                <a:ea typeface="Canva Sans Bold"/>
                <a:cs typeface="Canva Sans Bold"/>
                <a:sym typeface="Canva Sans Bold"/>
              </a:rPr>
              <a:t>On what points these stocks were equal?</a:t>
            </a:r>
          </a:p>
        </p:txBody>
      </p:sp>
    </p:spTree>
  </p:cSld>
  <p:clrMapOvr>
    <a:masterClrMapping/>
  </p:clrMapOvr>
  <p:transition spd="slow">
    <p:cover dir="ld"/>
  </p:transition>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1028700" y="373298"/>
            <a:ext cx="4465671" cy="1028667"/>
          </a:xfrm>
          <a:prstGeom prst="rect">
            <a:avLst/>
          </a:prstGeom>
        </p:spPr>
        <p:txBody>
          <a:bodyPr anchor="t" rtlCol="false" tIns="0" lIns="0" bIns="0" rIns="0">
            <a:spAutoFit/>
          </a:bodyPr>
          <a:lstStyle/>
          <a:p>
            <a:pPr algn="ctr">
              <a:lnSpc>
                <a:spcPts val="8400"/>
              </a:lnSpc>
            </a:pPr>
            <a:r>
              <a:rPr lang="en-US" sz="6000" b="true">
                <a:solidFill>
                  <a:srgbClr val="000000"/>
                </a:solidFill>
                <a:latin typeface="Canva Sans Bold"/>
                <a:ea typeface="Canva Sans Bold"/>
                <a:cs typeface="Canva Sans Bold"/>
                <a:sym typeface="Canva Sans Bold"/>
              </a:rPr>
              <a:t>What’s Next</a:t>
            </a:r>
          </a:p>
        </p:txBody>
      </p:sp>
      <p:sp>
        <p:nvSpPr>
          <p:cNvPr name="TextBox 4" id="4"/>
          <p:cNvSpPr txBox="true"/>
          <p:nvPr/>
        </p:nvSpPr>
        <p:spPr>
          <a:xfrm rot="0">
            <a:off x="248215" y="2874533"/>
            <a:ext cx="17791570" cy="5080370"/>
          </a:xfrm>
          <a:prstGeom prst="rect">
            <a:avLst/>
          </a:prstGeom>
        </p:spPr>
        <p:txBody>
          <a:bodyPr anchor="t" rtlCol="false" tIns="0" lIns="0" bIns="0" rIns="0">
            <a:spAutoFit/>
          </a:bodyPr>
          <a:lstStyle/>
          <a:p>
            <a:pPr algn="l">
              <a:lnSpc>
                <a:spcPts val="5040"/>
              </a:lnSpc>
            </a:pPr>
            <a:r>
              <a:rPr lang="en-US" sz="3600" b="true">
                <a:solidFill>
                  <a:srgbClr val="000000"/>
                </a:solidFill>
                <a:latin typeface="Canva Sans Bold"/>
                <a:ea typeface="Canva Sans Bold"/>
                <a:cs typeface="Canva Sans Bold"/>
                <a:sym typeface="Canva Sans Bold"/>
              </a:rPr>
              <a:t>1. Given a graph/stock, we will tell you which graph/stocks suits the best of the various companies listed on NASDAQ Index.</a:t>
            </a:r>
          </a:p>
          <a:p>
            <a:pPr algn="l">
              <a:lnSpc>
                <a:spcPts val="5040"/>
              </a:lnSpc>
            </a:pPr>
          </a:p>
          <a:p>
            <a:pPr algn="l">
              <a:lnSpc>
                <a:spcPts val="5040"/>
              </a:lnSpc>
            </a:pPr>
            <a:r>
              <a:rPr lang="en-US" sz="3600" b="true">
                <a:solidFill>
                  <a:srgbClr val="000000"/>
                </a:solidFill>
                <a:latin typeface="Canva Sans Bold"/>
                <a:ea typeface="Canva Sans Bold"/>
                <a:cs typeface="Canva Sans Bold"/>
                <a:sym typeface="Canva Sans Bold"/>
              </a:rPr>
              <a:t>2. </a:t>
            </a:r>
            <a:r>
              <a:rPr lang="en-US" sz="3600" b="true">
                <a:solidFill>
                  <a:srgbClr val="000000"/>
                </a:solidFill>
                <a:latin typeface="Canva Sans Bold"/>
                <a:ea typeface="Canva Sans Bold"/>
                <a:cs typeface="Canva Sans Bold"/>
                <a:sym typeface="Canva Sans Bold"/>
              </a:rPr>
              <a:t>Evaluate this trading strategy and analyse the efficiency.</a:t>
            </a:r>
          </a:p>
          <a:p>
            <a:pPr algn="l">
              <a:lnSpc>
                <a:spcPts val="5040"/>
              </a:lnSpc>
            </a:pPr>
          </a:p>
          <a:p>
            <a:pPr algn="l">
              <a:lnSpc>
                <a:spcPts val="5040"/>
              </a:lnSpc>
            </a:pPr>
            <a:r>
              <a:rPr lang="en-US" sz="3600" b="true">
                <a:solidFill>
                  <a:srgbClr val="000000"/>
                </a:solidFill>
                <a:latin typeface="Canva Sans Bold"/>
                <a:ea typeface="Canva Sans Bold"/>
                <a:cs typeface="Canva Sans Bold"/>
                <a:sym typeface="Canva Sans Bold"/>
              </a:rPr>
              <a:t>3. </a:t>
            </a:r>
            <a:r>
              <a:rPr lang="en-US" sz="3600" b="true">
                <a:solidFill>
                  <a:srgbClr val="000000"/>
                </a:solidFill>
                <a:latin typeface="Canva Sans Bold"/>
                <a:ea typeface="Canva Sans Bold"/>
                <a:cs typeface="Canva Sans Bold"/>
                <a:sym typeface="Canva Sans Bold"/>
              </a:rPr>
              <a:t>Evaluating the results and will try to implement it on High Frequency Data.</a:t>
            </a:r>
          </a:p>
          <a:p>
            <a:pPr algn="l">
              <a:lnSpc>
                <a:spcPts val="5040"/>
              </a:lnSpc>
            </a:pPr>
          </a:p>
          <a:p>
            <a:pPr algn="l">
              <a:lnSpc>
                <a:spcPts val="5040"/>
              </a:lnSpc>
            </a:pPr>
            <a:r>
              <a:rPr lang="en-US" sz="3600" b="true">
                <a:solidFill>
                  <a:srgbClr val="000000"/>
                </a:solidFill>
                <a:latin typeface="Canva Sans Bold"/>
                <a:ea typeface="Canva Sans Bold"/>
                <a:cs typeface="Canva Sans Bold"/>
                <a:sym typeface="Canva Sans Bold"/>
              </a:rPr>
              <a:t>4. </a:t>
            </a:r>
            <a:r>
              <a:rPr lang="en-US" sz="3600" b="true">
                <a:solidFill>
                  <a:srgbClr val="000000"/>
                </a:solidFill>
                <a:latin typeface="Canva Sans Bold"/>
                <a:ea typeface="Canva Sans Bold"/>
                <a:cs typeface="Canva Sans Bold"/>
                <a:sym typeface="Canva Sans Bold"/>
              </a:rPr>
              <a:t>Using CNN, enhance the capabilities of the 1 point.</a:t>
            </a:r>
          </a:p>
        </p:txBody>
      </p:sp>
    </p:spTree>
  </p:cSld>
  <p:clrMapOvr>
    <a:masterClrMapping/>
  </p:clrMapOvr>
  <p:transition spd="slow">
    <p:cover dir="ld"/>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885825" y="303238"/>
            <a:ext cx="4295180" cy="1078218"/>
          </a:xfrm>
          <a:prstGeom prst="rect">
            <a:avLst/>
          </a:prstGeom>
        </p:spPr>
        <p:txBody>
          <a:bodyPr anchor="t" rtlCol="false" tIns="0" lIns="0" bIns="0" rIns="0">
            <a:spAutoFit/>
          </a:bodyPr>
          <a:lstStyle/>
          <a:p>
            <a:pPr algn="ctr">
              <a:lnSpc>
                <a:spcPts val="8820"/>
              </a:lnSpc>
            </a:pPr>
            <a:r>
              <a:rPr lang="en-US" sz="6300" b="true">
                <a:solidFill>
                  <a:srgbClr val="000000"/>
                </a:solidFill>
                <a:latin typeface="Canva Sans Bold"/>
                <a:ea typeface="Canva Sans Bold"/>
                <a:cs typeface="Canva Sans Bold"/>
                <a:sym typeface="Canva Sans Bold"/>
              </a:rPr>
              <a:t>Motivation</a:t>
            </a:r>
          </a:p>
        </p:txBody>
      </p:sp>
      <p:sp>
        <p:nvSpPr>
          <p:cNvPr name="TextBox 4" id="4"/>
          <p:cNvSpPr txBox="true"/>
          <p:nvPr/>
        </p:nvSpPr>
        <p:spPr>
          <a:xfrm rot="0">
            <a:off x="1028700" y="2214209"/>
            <a:ext cx="10435001" cy="1979930"/>
          </a:xfrm>
          <a:prstGeom prst="rect">
            <a:avLst/>
          </a:prstGeom>
        </p:spPr>
        <p:txBody>
          <a:bodyPr anchor="t" rtlCol="false" tIns="0" lIns="0" bIns="0" rIns="0">
            <a:spAutoFit/>
          </a:bodyPr>
          <a:lstStyle/>
          <a:p>
            <a:pPr algn="ctr">
              <a:lnSpc>
                <a:spcPts val="5319"/>
              </a:lnSpc>
            </a:pPr>
            <a:r>
              <a:rPr lang="en-US" sz="3799" b="true">
                <a:solidFill>
                  <a:srgbClr val="000000"/>
                </a:solidFill>
                <a:latin typeface="Canva Sans Bold"/>
                <a:ea typeface="Canva Sans Bold"/>
                <a:cs typeface="Canva Sans Bold"/>
                <a:sym typeface="Canva Sans Bold"/>
              </a:rPr>
              <a:t>Influence of Industry and Market Conditions</a:t>
            </a:r>
          </a:p>
          <a:p>
            <a:pPr algn="ctr">
              <a:lnSpc>
                <a:spcPts val="5319"/>
              </a:lnSpc>
            </a:pPr>
          </a:p>
          <a:p>
            <a:pPr algn="ctr">
              <a:lnSpc>
                <a:spcPts val="5319"/>
              </a:lnSpc>
              <a:spcBef>
                <a:spcPct val="0"/>
              </a:spcBef>
            </a:pPr>
          </a:p>
        </p:txBody>
      </p:sp>
      <p:sp>
        <p:nvSpPr>
          <p:cNvPr name="TextBox 5" id="5"/>
          <p:cNvSpPr txBox="true"/>
          <p:nvPr/>
        </p:nvSpPr>
        <p:spPr>
          <a:xfrm rot="0">
            <a:off x="1028700" y="3194649"/>
            <a:ext cx="15740394" cy="2174379"/>
          </a:xfrm>
          <a:prstGeom prst="rect">
            <a:avLst/>
          </a:prstGeom>
        </p:spPr>
        <p:txBody>
          <a:bodyPr anchor="t" rtlCol="false" tIns="0" lIns="0" bIns="0" rIns="0">
            <a:spAutoFit/>
          </a:bodyPr>
          <a:lstStyle/>
          <a:p>
            <a:pPr algn="l">
              <a:lnSpc>
                <a:spcPts val="3499"/>
              </a:lnSpc>
              <a:spcBef>
                <a:spcPct val="0"/>
              </a:spcBef>
            </a:pPr>
            <a:r>
              <a:rPr lang="en-US" b="true" sz="2499">
                <a:solidFill>
                  <a:srgbClr val="000000"/>
                </a:solidFill>
                <a:latin typeface="Canva Sans Bold"/>
                <a:ea typeface="Canva Sans Bold"/>
                <a:cs typeface="Canva Sans Bold"/>
                <a:sym typeface="Canva Sans Bold"/>
              </a:rPr>
              <a:t>Stocks are heavily influenced by various factors, such as industry trends, economic conditions, and market sentiment. For instance, companies like Apple and Microsoft, both operating in the technology sector, may demonstrate similar stock trends due to shared market influences. Recognizing these industry-specific patterns is key to understanding broader market dynamics and how external conditions affect stock movements.</a:t>
            </a:r>
          </a:p>
        </p:txBody>
      </p:sp>
      <p:sp>
        <p:nvSpPr>
          <p:cNvPr name="TextBox 6" id="6"/>
          <p:cNvSpPr txBox="true"/>
          <p:nvPr/>
        </p:nvSpPr>
        <p:spPr>
          <a:xfrm rot="0">
            <a:off x="1028700" y="6197703"/>
            <a:ext cx="14984310" cy="646430"/>
          </a:xfrm>
          <a:prstGeom prst="rect">
            <a:avLst/>
          </a:prstGeom>
        </p:spPr>
        <p:txBody>
          <a:bodyPr anchor="t" rtlCol="false" tIns="0" lIns="0" bIns="0" rIns="0">
            <a:spAutoFit/>
          </a:bodyPr>
          <a:lstStyle/>
          <a:p>
            <a:pPr algn="l">
              <a:lnSpc>
                <a:spcPts val="5319"/>
              </a:lnSpc>
              <a:spcBef>
                <a:spcPct val="0"/>
              </a:spcBef>
            </a:pPr>
            <a:r>
              <a:rPr lang="en-US" b="true" sz="3799">
                <a:solidFill>
                  <a:srgbClr val="000000"/>
                </a:solidFill>
                <a:latin typeface="Canva Sans Bold"/>
                <a:ea typeface="Canva Sans Bold"/>
                <a:cs typeface="Canva Sans Bold"/>
                <a:sym typeface="Canva Sans Bold"/>
              </a:rPr>
              <a:t>Enhancing Portfolio Diversification and Risk Management</a:t>
            </a:r>
          </a:p>
        </p:txBody>
      </p:sp>
      <p:sp>
        <p:nvSpPr>
          <p:cNvPr name="TextBox 7" id="7"/>
          <p:cNvSpPr txBox="true"/>
          <p:nvPr/>
        </p:nvSpPr>
        <p:spPr>
          <a:xfrm rot="0">
            <a:off x="1028700" y="7044866"/>
            <a:ext cx="15740394" cy="1736328"/>
          </a:xfrm>
          <a:prstGeom prst="rect">
            <a:avLst/>
          </a:prstGeom>
        </p:spPr>
        <p:txBody>
          <a:bodyPr anchor="t" rtlCol="false" tIns="0" lIns="0" bIns="0" rIns="0">
            <a:spAutoFit/>
          </a:bodyPr>
          <a:lstStyle/>
          <a:p>
            <a:pPr algn="l">
              <a:lnSpc>
                <a:spcPts val="3499"/>
              </a:lnSpc>
              <a:spcBef>
                <a:spcPct val="0"/>
              </a:spcBef>
            </a:pPr>
            <a:r>
              <a:rPr lang="en-US" b="true" sz="2499">
                <a:solidFill>
                  <a:srgbClr val="000000"/>
                </a:solidFill>
                <a:latin typeface="Canva Sans Bold"/>
                <a:ea typeface="Canva Sans Bold"/>
                <a:cs typeface="Canva Sans Bold"/>
                <a:sym typeface="Canva Sans Bold"/>
              </a:rPr>
              <a:t>Identifying stocks with parallel trends can also serve as a powerful tool for portfolio diversification and risk management. Investors can balance their portfolios by including stocks that move similarly, enabling them to hedge risks more effectively. Understanding how stocks behave in relation to one another helps in minimizing potential losses while maximizing the potential for gains.</a:t>
            </a:r>
          </a:p>
        </p:txBody>
      </p:sp>
    </p:spTree>
  </p:cSld>
  <p:clrMapOvr>
    <a:masterClrMapping/>
  </p:clrMapOvr>
  <p:transition spd="slow">
    <p:cover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0" y="292570"/>
            <a:ext cx="17411051" cy="2192643"/>
          </a:xfrm>
          <a:prstGeom prst="rect">
            <a:avLst/>
          </a:prstGeom>
        </p:spPr>
        <p:txBody>
          <a:bodyPr anchor="t" rtlCol="false" tIns="0" lIns="0" bIns="0" rIns="0">
            <a:spAutoFit/>
          </a:bodyPr>
          <a:lstStyle/>
          <a:p>
            <a:pPr algn="ctr">
              <a:lnSpc>
                <a:spcPts val="8820"/>
              </a:lnSpc>
            </a:pPr>
            <a:r>
              <a:rPr lang="en-US" sz="6300" b="true">
                <a:solidFill>
                  <a:srgbClr val="000000"/>
                </a:solidFill>
                <a:latin typeface="Canva Sans Bold"/>
                <a:ea typeface="Canva Sans Bold"/>
                <a:cs typeface="Canva Sans Bold"/>
                <a:sym typeface="Canva Sans Bold"/>
              </a:rPr>
              <a:t>Introduction to Dynamic Time Warping (DTW)</a:t>
            </a:r>
          </a:p>
        </p:txBody>
      </p:sp>
      <p:sp>
        <p:nvSpPr>
          <p:cNvPr name="TextBox 4" id="4"/>
          <p:cNvSpPr txBox="true"/>
          <p:nvPr/>
        </p:nvSpPr>
        <p:spPr>
          <a:xfrm rot="0">
            <a:off x="769137" y="3387783"/>
            <a:ext cx="17518863" cy="5979742"/>
          </a:xfrm>
          <a:prstGeom prst="rect">
            <a:avLst/>
          </a:prstGeom>
        </p:spPr>
        <p:txBody>
          <a:bodyPr anchor="t" rtlCol="false" tIns="0" lIns="0" bIns="0" rIns="0">
            <a:spAutoFit/>
          </a:bodyPr>
          <a:lstStyle/>
          <a:p>
            <a:pPr algn="l">
              <a:lnSpc>
                <a:spcPts val="4759"/>
              </a:lnSpc>
            </a:pPr>
            <a:r>
              <a:rPr lang="en-US" sz="3399" b="true">
                <a:solidFill>
                  <a:srgbClr val="000000"/>
                </a:solidFill>
                <a:latin typeface="Canva Sans Bold"/>
                <a:ea typeface="Canva Sans Bold"/>
                <a:cs typeface="Canva Sans Bold"/>
                <a:sym typeface="Canva Sans Bold"/>
              </a:rPr>
              <a:t>Dynamic Time Warping (DTW) is a way to compare two -usually temporal- sequences that do not sync up perfectly. It is a method to calculate the optimal matching between two sequences. </a:t>
            </a:r>
          </a:p>
          <a:p>
            <a:pPr algn="l">
              <a:lnSpc>
                <a:spcPts val="4759"/>
              </a:lnSpc>
            </a:pPr>
          </a:p>
          <a:p>
            <a:pPr algn="l">
              <a:lnSpc>
                <a:spcPts val="4759"/>
              </a:lnSpc>
            </a:pPr>
            <a:r>
              <a:rPr lang="en-US" sz="3399" b="true">
                <a:solidFill>
                  <a:srgbClr val="000000"/>
                </a:solidFill>
                <a:latin typeface="Canva Sans Bold"/>
                <a:ea typeface="Canva Sans Bold"/>
                <a:cs typeface="Canva Sans Bold"/>
                <a:sym typeface="Canva Sans Bold"/>
              </a:rPr>
              <a:t>DTW is useful in many domains such as </a:t>
            </a:r>
          </a:p>
          <a:p>
            <a:pPr algn="l" marL="734059" indent="-367030" lvl="1">
              <a:lnSpc>
                <a:spcPts val="4759"/>
              </a:lnSpc>
              <a:buFont typeface="Arial"/>
              <a:buChar char="•"/>
            </a:pPr>
            <a:r>
              <a:rPr lang="en-US" b="true" sz="3399">
                <a:solidFill>
                  <a:srgbClr val="000000"/>
                </a:solidFill>
                <a:latin typeface="Canva Sans Bold"/>
                <a:ea typeface="Canva Sans Bold"/>
                <a:cs typeface="Canva Sans Bold"/>
                <a:sym typeface="Canva Sans Bold"/>
              </a:rPr>
              <a:t>speech recognition, </a:t>
            </a:r>
          </a:p>
          <a:p>
            <a:pPr algn="l" marL="734059" indent="-367030" lvl="1">
              <a:lnSpc>
                <a:spcPts val="4759"/>
              </a:lnSpc>
              <a:buFont typeface="Arial"/>
              <a:buChar char="•"/>
            </a:pPr>
            <a:r>
              <a:rPr lang="en-US" b="true" sz="3399">
                <a:solidFill>
                  <a:srgbClr val="000000"/>
                </a:solidFill>
                <a:latin typeface="Canva Sans Bold"/>
                <a:ea typeface="Canva Sans Bold"/>
                <a:cs typeface="Canva Sans Bold"/>
                <a:sym typeface="Canva Sans Bold"/>
              </a:rPr>
              <a:t>time series averaging, </a:t>
            </a:r>
          </a:p>
          <a:p>
            <a:pPr algn="l" marL="734059" indent="-367030" lvl="1">
              <a:lnSpc>
                <a:spcPts val="4759"/>
              </a:lnSpc>
              <a:buFont typeface="Arial"/>
              <a:buChar char="•"/>
            </a:pPr>
            <a:r>
              <a:rPr lang="en-US" b="true" sz="3399">
                <a:solidFill>
                  <a:srgbClr val="000000"/>
                </a:solidFill>
                <a:latin typeface="Canva Sans Bold"/>
                <a:ea typeface="Canva Sans Bold"/>
                <a:cs typeface="Canva Sans Bold"/>
                <a:sym typeface="Canva Sans Bold"/>
              </a:rPr>
              <a:t>financial markets, etc. </a:t>
            </a:r>
          </a:p>
          <a:p>
            <a:pPr algn="l">
              <a:lnSpc>
                <a:spcPts val="4759"/>
              </a:lnSpc>
            </a:pPr>
            <a:r>
              <a:rPr lang="en-US" sz="3399" b="true">
                <a:solidFill>
                  <a:srgbClr val="000000"/>
                </a:solidFill>
                <a:latin typeface="Canva Sans Bold"/>
                <a:ea typeface="Canva Sans Bold"/>
                <a:cs typeface="Canva Sans Bold"/>
                <a:sym typeface="Canva Sans Bold"/>
              </a:rPr>
              <a:t>It’s commonly used in data mining to measure the distance between two time-series.</a:t>
            </a:r>
          </a:p>
        </p:txBody>
      </p:sp>
    </p:spTree>
  </p:cSld>
  <p:clrMapOvr>
    <a:masterClrMapping/>
  </p:clrMapOvr>
  <p:transition spd="slow">
    <p:cover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pic>
        <p:nvPicPr>
          <p:cNvPr name="Picture 3" id="3">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2339163" y="1028700"/>
            <a:ext cx="13609674" cy="8229600"/>
          </a:xfrm>
          <a:prstGeom prst="rect">
            <a:avLst/>
          </a:prstGeom>
        </p:spPr>
      </p:pic>
    </p:spTree>
  </p:cSld>
  <p:clrMapOvr>
    <a:masterClrMapping/>
  </p:clrMapOvr>
  <p:transition spd="slow">
    <p:cover dir="ld"/>
  </p:transition>
  <p:timing>
    <p:tnLst>
      <p:par>
        <p:cTn dur="indefinite" restart="never" nodeType="tmRoot">
          <p:childTnLst>
            <p:video>
              <p:cMediaNode vol="0">
                <p:cTn fill="hold" display="false">
                  <p:stCondLst>
                    <p:cond delay="indefinite"/>
                  </p:stCondLst>
                </p:cTn>
                <p:tgtEl>
                  <p:spTgt spid="3"/>
                </p:tgtEl>
              </p:cMediaNode>
            </p:video>
          </p:childTnLst>
        </p:cTn>
      </p:par>
    </p:tnLst>
  </p:timing>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48215" y="4181934"/>
            <a:ext cx="8489151" cy="5076366"/>
          </a:xfrm>
          <a:custGeom>
            <a:avLst/>
            <a:gdLst/>
            <a:ahLst/>
            <a:cxnLst/>
            <a:rect r="r" b="b" t="t" l="l"/>
            <a:pathLst>
              <a:path h="5076366" w="8489151">
                <a:moveTo>
                  <a:pt x="0" y="0"/>
                </a:moveTo>
                <a:lnTo>
                  <a:pt x="8489151" y="0"/>
                </a:lnTo>
                <a:lnTo>
                  <a:pt x="8489151" y="5076366"/>
                </a:lnTo>
                <a:lnTo>
                  <a:pt x="0" y="5076366"/>
                </a:lnTo>
                <a:lnTo>
                  <a:pt x="0" y="0"/>
                </a:lnTo>
                <a:close/>
              </a:path>
            </a:pathLst>
          </a:custGeom>
          <a:blipFill>
            <a:blip r:embed="rId3"/>
            <a:stretch>
              <a:fillRect l="0" t="0" r="0" b="0"/>
            </a:stretch>
          </a:blipFill>
        </p:spPr>
      </p:sp>
      <p:sp>
        <p:nvSpPr>
          <p:cNvPr name="Freeform 4" id="4"/>
          <p:cNvSpPr/>
          <p:nvPr/>
        </p:nvSpPr>
        <p:spPr>
          <a:xfrm flipH="false" flipV="false" rot="0">
            <a:off x="9268108" y="4181934"/>
            <a:ext cx="8579447" cy="5076366"/>
          </a:xfrm>
          <a:custGeom>
            <a:avLst/>
            <a:gdLst/>
            <a:ahLst/>
            <a:cxnLst/>
            <a:rect r="r" b="b" t="t" l="l"/>
            <a:pathLst>
              <a:path h="5076366" w="8579447">
                <a:moveTo>
                  <a:pt x="0" y="0"/>
                </a:moveTo>
                <a:lnTo>
                  <a:pt x="8579447" y="0"/>
                </a:lnTo>
                <a:lnTo>
                  <a:pt x="8579447" y="5076366"/>
                </a:lnTo>
                <a:lnTo>
                  <a:pt x="0" y="5076366"/>
                </a:lnTo>
                <a:lnTo>
                  <a:pt x="0" y="0"/>
                </a:lnTo>
                <a:close/>
              </a:path>
            </a:pathLst>
          </a:custGeom>
          <a:blipFill>
            <a:blip r:embed="rId4"/>
            <a:stretch>
              <a:fillRect l="-1446" t="0" r="-2578" b="0"/>
            </a:stretch>
          </a:blipFill>
        </p:spPr>
      </p:sp>
      <p:sp>
        <p:nvSpPr>
          <p:cNvPr name="TextBox 5" id="5"/>
          <p:cNvSpPr txBox="true"/>
          <p:nvPr/>
        </p:nvSpPr>
        <p:spPr>
          <a:xfrm rot="0">
            <a:off x="676194" y="141605"/>
            <a:ext cx="11475027"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Sound Pattern Matching Using DTW</a:t>
            </a:r>
          </a:p>
        </p:txBody>
      </p:sp>
      <p:sp>
        <p:nvSpPr>
          <p:cNvPr name="TextBox 6" id="6"/>
          <p:cNvSpPr txBox="true"/>
          <p:nvPr/>
        </p:nvSpPr>
        <p:spPr>
          <a:xfrm rot="0">
            <a:off x="248215" y="1183253"/>
            <a:ext cx="18039785" cy="178054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Clip</a:t>
            </a:r>
            <a:r>
              <a:rPr lang="en-US" sz="3399">
                <a:solidFill>
                  <a:srgbClr val="000000"/>
                </a:solidFill>
                <a:latin typeface="Canva Sans"/>
                <a:ea typeface="Canva Sans"/>
                <a:cs typeface="Canva Sans"/>
                <a:sym typeface="Canva Sans"/>
              </a:rPr>
              <a:t> 1: This is our base time series based on the quote “Doors and corners, kid. That's where they get you”.</a:t>
            </a:r>
          </a:p>
          <a:p>
            <a:pPr algn="l">
              <a:lnSpc>
                <a:spcPts val="4759"/>
              </a:lnSpc>
            </a:pPr>
          </a:p>
        </p:txBody>
      </p:sp>
      <p:sp>
        <p:nvSpPr>
          <p:cNvPr name="TextBox 7" id="7"/>
          <p:cNvSpPr txBox="true"/>
          <p:nvPr/>
        </p:nvSpPr>
        <p:spPr>
          <a:xfrm rot="0">
            <a:off x="248215" y="2401791"/>
            <a:ext cx="18039785" cy="1780143"/>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Clip</a:t>
            </a:r>
            <a:r>
              <a:rPr lang="en-US" sz="3399">
                <a:solidFill>
                  <a:srgbClr val="000000"/>
                </a:solidFill>
                <a:latin typeface="Canva Sans"/>
                <a:ea typeface="Canva Sans"/>
                <a:cs typeface="Canva Sans"/>
                <a:sym typeface="Canva Sans"/>
              </a:rPr>
              <a:t> 2: This is a new time series based on clip 1 where the intonation and speech pattern is similar to clip 1.</a:t>
            </a:r>
          </a:p>
          <a:p>
            <a:pPr algn="l">
              <a:lnSpc>
                <a:spcPts val="4759"/>
              </a:lnSpc>
            </a:pPr>
          </a:p>
        </p:txBody>
      </p:sp>
      <p:sp>
        <p:nvSpPr>
          <p:cNvPr name="TextBox 8" id="8"/>
          <p:cNvSpPr txBox="true"/>
          <p:nvPr/>
        </p:nvSpPr>
        <p:spPr>
          <a:xfrm rot="0">
            <a:off x="3694388" y="9163050"/>
            <a:ext cx="2093185" cy="887062"/>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CLIP-1</a:t>
            </a:r>
          </a:p>
        </p:txBody>
      </p:sp>
      <p:sp>
        <p:nvSpPr>
          <p:cNvPr name="TextBox 9" id="9"/>
          <p:cNvSpPr txBox="true"/>
          <p:nvPr/>
        </p:nvSpPr>
        <p:spPr>
          <a:xfrm rot="0">
            <a:off x="12630578" y="9246316"/>
            <a:ext cx="2113194" cy="1810954"/>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CLIP-2</a:t>
            </a:r>
          </a:p>
          <a:p>
            <a:pPr algn="ctr">
              <a:lnSpc>
                <a:spcPts val="7279"/>
              </a:lnSpc>
            </a:pPr>
          </a:p>
        </p:txBody>
      </p:sp>
    </p:spTree>
  </p:cSld>
  <p:clrMapOvr>
    <a:masterClrMapping/>
  </p:clrMapOvr>
  <p:transition spd="slow">
    <p:cover dir="ld"/>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661830" y="779104"/>
            <a:ext cx="7961421" cy="9124837"/>
          </a:xfrm>
          <a:custGeom>
            <a:avLst/>
            <a:gdLst/>
            <a:ahLst/>
            <a:cxnLst/>
            <a:rect r="r" b="b" t="t" l="l"/>
            <a:pathLst>
              <a:path h="9124837" w="7961421">
                <a:moveTo>
                  <a:pt x="0" y="0"/>
                </a:moveTo>
                <a:lnTo>
                  <a:pt x="7961420" y="0"/>
                </a:lnTo>
                <a:lnTo>
                  <a:pt x="7961420" y="9124838"/>
                </a:lnTo>
                <a:lnTo>
                  <a:pt x="0" y="9124838"/>
                </a:lnTo>
                <a:lnTo>
                  <a:pt x="0" y="0"/>
                </a:lnTo>
                <a:close/>
              </a:path>
            </a:pathLst>
          </a:custGeom>
          <a:blipFill>
            <a:blip r:embed="rId3"/>
            <a:stretch>
              <a:fillRect l="0" t="0" r="0" b="0"/>
            </a:stretch>
          </a:blipFill>
        </p:spPr>
      </p:sp>
      <p:sp>
        <p:nvSpPr>
          <p:cNvPr name="Freeform 4" id="4"/>
          <p:cNvSpPr/>
          <p:nvPr/>
        </p:nvSpPr>
        <p:spPr>
          <a:xfrm flipH="false" flipV="false" rot="0">
            <a:off x="9354910" y="779104"/>
            <a:ext cx="7904390" cy="9124837"/>
          </a:xfrm>
          <a:custGeom>
            <a:avLst/>
            <a:gdLst/>
            <a:ahLst/>
            <a:cxnLst/>
            <a:rect r="r" b="b" t="t" l="l"/>
            <a:pathLst>
              <a:path h="9124837" w="7904390">
                <a:moveTo>
                  <a:pt x="0" y="0"/>
                </a:moveTo>
                <a:lnTo>
                  <a:pt x="7904390" y="0"/>
                </a:lnTo>
                <a:lnTo>
                  <a:pt x="7904390" y="9124838"/>
                </a:lnTo>
                <a:lnTo>
                  <a:pt x="0" y="9124838"/>
                </a:lnTo>
                <a:lnTo>
                  <a:pt x="0" y="0"/>
                </a:lnTo>
                <a:close/>
              </a:path>
            </a:pathLst>
          </a:custGeom>
          <a:blipFill>
            <a:blip r:embed="rId4"/>
            <a:stretch>
              <a:fillRect l="0" t="0" r="0" b="0"/>
            </a:stretch>
          </a:blipFill>
        </p:spPr>
      </p:sp>
    </p:spTree>
  </p:cSld>
  <p:clrMapOvr>
    <a:masterClrMapping/>
  </p:clrMapOvr>
  <p:transition spd="slow">
    <p:cover dir="ld"/>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5605114" y="882307"/>
            <a:ext cx="11032215" cy="8522386"/>
          </a:xfrm>
          <a:custGeom>
            <a:avLst/>
            <a:gdLst/>
            <a:ahLst/>
            <a:cxnLst/>
            <a:rect r="r" b="b" t="t" l="l"/>
            <a:pathLst>
              <a:path h="8522386" w="11032215">
                <a:moveTo>
                  <a:pt x="0" y="0"/>
                </a:moveTo>
                <a:lnTo>
                  <a:pt x="11032214" y="0"/>
                </a:lnTo>
                <a:lnTo>
                  <a:pt x="11032214" y="8522386"/>
                </a:lnTo>
                <a:lnTo>
                  <a:pt x="0" y="8522386"/>
                </a:lnTo>
                <a:lnTo>
                  <a:pt x="0" y="0"/>
                </a:lnTo>
                <a:close/>
              </a:path>
            </a:pathLst>
          </a:custGeom>
          <a:blipFill>
            <a:blip r:embed="rId3"/>
            <a:stretch>
              <a:fillRect l="0" t="0" r="0" b="0"/>
            </a:stretch>
          </a:blipFill>
        </p:spPr>
      </p:sp>
      <p:sp>
        <p:nvSpPr>
          <p:cNvPr name="TextBox 4" id="4"/>
          <p:cNvSpPr txBox="true"/>
          <p:nvPr/>
        </p:nvSpPr>
        <p:spPr>
          <a:xfrm rot="0">
            <a:off x="438475" y="3289888"/>
            <a:ext cx="17411051" cy="2088952"/>
          </a:xfrm>
          <a:prstGeom prst="rect">
            <a:avLst/>
          </a:prstGeom>
        </p:spPr>
        <p:txBody>
          <a:bodyPr anchor="t" rtlCol="false" tIns="0" lIns="0" bIns="0" rIns="0">
            <a:spAutoFit/>
          </a:bodyPr>
          <a:lstStyle/>
          <a:p>
            <a:pPr algn="just">
              <a:lnSpc>
                <a:spcPts val="5599"/>
              </a:lnSpc>
            </a:pPr>
            <a:r>
              <a:rPr lang="en-US" sz="3999" b="true">
                <a:solidFill>
                  <a:srgbClr val="000000"/>
                </a:solidFill>
                <a:latin typeface="Canva Sans Bold"/>
                <a:ea typeface="Canva Sans Bold"/>
                <a:cs typeface="Canva Sans Bold"/>
                <a:sym typeface="Canva Sans Bold"/>
              </a:rPr>
              <a:t>Suppose :</a:t>
            </a:r>
          </a:p>
          <a:p>
            <a:pPr algn="just">
              <a:lnSpc>
                <a:spcPts val="5599"/>
              </a:lnSpc>
            </a:pPr>
            <a:r>
              <a:rPr lang="en-US" sz="3999" b="true">
                <a:solidFill>
                  <a:srgbClr val="000000"/>
                </a:solidFill>
                <a:latin typeface="Canva Sans Bold"/>
                <a:ea typeface="Canva Sans Bold"/>
                <a:cs typeface="Canva Sans Bold"/>
                <a:sym typeface="Canva Sans Bold"/>
              </a:rPr>
              <a:t>X =[3, 1, 2, 2, 1]</a:t>
            </a:r>
          </a:p>
          <a:p>
            <a:pPr algn="just">
              <a:lnSpc>
                <a:spcPts val="5599"/>
              </a:lnSpc>
            </a:pPr>
            <a:r>
              <a:rPr lang="en-US" sz="3999" b="true">
                <a:solidFill>
                  <a:srgbClr val="000000"/>
                </a:solidFill>
                <a:latin typeface="Canva Sans Bold"/>
                <a:ea typeface="Canva Sans Bold"/>
                <a:cs typeface="Canva Sans Bold"/>
                <a:sym typeface="Canva Sans Bold"/>
              </a:rPr>
              <a:t>Y = [2, 0, 0, 3, 3, 1, 0]</a:t>
            </a:r>
          </a:p>
        </p:txBody>
      </p:sp>
    </p:spTree>
  </p:cSld>
  <p:clrMapOvr>
    <a:masterClrMapping/>
  </p:clrMapOvr>
  <p:transition spd="slow">
    <p:cover dir="ld"/>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DAGRlllUS88</dc:identifier>
  <dcterms:modified xsi:type="dcterms:W3CDTF">2011-08-01T06:04:30Z</dcterms:modified>
  <cp:revision>1</cp:revision>
  <dc:title>Dynamic Time Warping</dc:title>
</cp:coreProperties>
</file>